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tags/tag2.xml" ContentType="application/vnd.openxmlformats-officedocument.presentationml.tags+xml"/>
  <Override PartName="/ppt/tags/tag3.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Default Extension="wav" ContentType="audio/wav"/>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69" r:id="rId16"/>
    <p:sldId id="270" r:id="rId17"/>
    <p:sldId id="271" r:id="rId18"/>
    <p:sldId id="272" r:id="rId19"/>
    <p:sldId id="273" r:id="rId20"/>
    <p:sldId id="274" r:id="rId21"/>
    <p:sldId id="277" r:id="rId22"/>
    <p:sldId id="278"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2A3D69"/>
    <a:srgbClr val="3D134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0956" autoAdjust="0"/>
    <p:restoredTop sz="94660"/>
  </p:normalViewPr>
  <p:slideViewPr>
    <p:cSldViewPr snapToGrid="0">
      <p:cViewPr varScale="1">
        <p:scale>
          <a:sx n="73" d="100"/>
          <a:sy n="73" d="100"/>
        </p:scale>
        <p:origin x="-37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3ECCBB-79A9-4A4C-B43B-571B1B106B08}" type="datetimeFigureOut">
              <a:rPr lang="en-US" smtClean="0"/>
              <a:pPr/>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1889501976"/>
      </p:ext>
    </p:extLst>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ECCBB-79A9-4A4C-B43B-571B1B106B08}" type="datetimeFigureOut">
              <a:rPr lang="en-US" smtClean="0"/>
              <a:pPr/>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627634122"/>
      </p:ext>
    </p:extLst>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ECCBB-79A9-4A4C-B43B-571B1B106B08}" type="datetimeFigureOut">
              <a:rPr lang="en-US" smtClean="0"/>
              <a:pPr/>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1881007961"/>
      </p:ext>
    </p:extLst>
  </p:cSld>
  <p:clrMapOvr>
    <a:masterClrMapping/>
  </p:clrMapOvr>
  <p:transition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ECCBB-79A9-4A4C-B43B-571B1B106B08}" type="datetimeFigureOut">
              <a:rPr lang="en-US" smtClean="0"/>
              <a:pPr/>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780599564"/>
      </p:ext>
    </p:extLst>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ECCBB-79A9-4A4C-B43B-571B1B106B08}" type="datetimeFigureOut">
              <a:rPr lang="en-US" smtClean="0"/>
              <a:pPr/>
              <a:t>4/18/2015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093601684"/>
      </p:ext>
    </p:extLst>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3ECCBB-79A9-4A4C-B43B-571B1B106B08}" type="datetimeFigureOut">
              <a:rPr lang="en-US" smtClean="0"/>
              <a:pPr/>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880963297"/>
      </p:ext>
    </p:extLst>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3ECCBB-79A9-4A4C-B43B-571B1B106B08}" type="datetimeFigureOut">
              <a:rPr lang="en-US" smtClean="0"/>
              <a:pPr/>
              <a:t>4/18/2015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716477754"/>
      </p:ext>
    </p:extLst>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3ECCBB-79A9-4A4C-B43B-571B1B106B08}" type="datetimeFigureOut">
              <a:rPr lang="en-US" smtClean="0"/>
              <a:pPr/>
              <a:t>4/18/2015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072480924"/>
      </p:ext>
    </p:extLst>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ECCBB-79A9-4A4C-B43B-571B1B106B08}" type="datetimeFigureOut">
              <a:rPr lang="en-US" smtClean="0"/>
              <a:pPr/>
              <a:t>4/18/2015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237400799"/>
      </p:ext>
    </p:extLst>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ECCBB-79A9-4A4C-B43B-571B1B106B08}" type="datetimeFigureOut">
              <a:rPr lang="en-US" smtClean="0"/>
              <a:pPr/>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3497771369"/>
      </p:ext>
    </p:extLst>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ECCBB-79A9-4A4C-B43B-571B1B106B08}" type="datetimeFigureOut">
              <a:rPr lang="en-US" smtClean="0"/>
              <a:pPr/>
              <a:t>4/18/2015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767043035"/>
      </p:ext>
    </p:extLst>
  </p:cSld>
  <p:clrMapOvr>
    <a:masterClrMapping/>
  </p:clrMapOvr>
  <p:transition advTm="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ECCBB-79A9-4A4C-B43B-571B1B106B08}" type="datetimeFigureOut">
              <a:rPr lang="en-US" smtClean="0"/>
              <a:pPr/>
              <a:t>4/18/2015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1BBBB1-7BFF-4D21-8E17-D4145018665B}" type="slidenum">
              <a:rPr lang="en-US" smtClean="0"/>
              <a:pPr/>
              <a:t>‹#›</a:t>
            </a:fld>
            <a:endParaRPr lang="en-US"/>
          </a:p>
        </p:txBody>
      </p:sp>
    </p:spTree>
    <p:extLst>
      <p:ext uri="{BB962C8B-B14F-4D97-AF65-F5344CB8AC3E}">
        <p14:creationId xmlns="" xmlns:p14="http://schemas.microsoft.com/office/powerpoint/2010/main" val="2789547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0.wav"/><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1.wav"/><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audio" Target="../media/audio12.wav"/><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audio" Target="../media/audio13.wav"/><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audio" Target="../media/audio14.wav"/><Relationship Id="rId5" Type="http://schemas.openxmlformats.org/officeDocument/2006/relationships/image" Target="../media/image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audio" Target="../media/audio15.wa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audio" Target="../media/audio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audio" Target="../media/audio17.wa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audio" Target="../media/audio18.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audio" Target="../media/audio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audio" Target="../media/audio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21.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audio" Target="../media/audio22.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7.xml"/><Relationship Id="rId7" Type="http://schemas.openxmlformats.org/officeDocument/2006/relationships/image" Target="../media/image6.jpeg"/><Relationship Id="rId2" Type="http://schemas.openxmlformats.org/officeDocument/2006/relationships/audio" Target="../media/audio3.wav"/><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4.wav"/><Relationship Id="rId5" Type="http://schemas.openxmlformats.org/officeDocument/2006/relationships/image" Target="../media/image3.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7.wav"/><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audio" Target="../media/audio8.wav"/><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audio" Target="../media/audio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458023" y="2144826"/>
            <a:ext cx="3275954" cy="2568348"/>
          </a:xfrm>
          <a:prstGeom prst="rect">
            <a:avLst/>
          </a:prstGeom>
        </p:spPr>
      </p:pic>
      <p:pic>
        <p:nvPicPr>
          <p:cNvPr id="6" name="~PP2382.WAV">
            <a:hlinkClick r:id="" action="ppaction://media"/>
          </p:cNvPr>
          <p:cNvPicPr>
            <a:picLocks noRot="1" noChangeAspect="1"/>
          </p:cNvPicPr>
          <p:nvPr>
            <a:wavAudioFile r:embed="rId1" name="~PP2382.WAV"/>
          </p:nvPr>
        </p:nvPicPr>
        <p:blipFill>
          <a:blip r:embed="rId5"/>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2826622616"/>
      </p:ext>
    </p:extLst>
  </p:cSld>
  <p:clrMapOvr>
    <a:masterClrMapping/>
  </p:clrMapOvr>
  <p:transition advTm="4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26786" y="0"/>
            <a:ext cx="12418785" cy="7000150"/>
          </a:xfrm>
          <a:prstGeom prst="rect">
            <a:avLst/>
          </a:prstGeom>
        </p:spPr>
      </p:pic>
      <p:pic>
        <p:nvPicPr>
          <p:cNvPr id="3" name="Picture 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226786" y="-1"/>
            <a:ext cx="12418785" cy="6992035"/>
          </a:xfrm>
          <a:prstGeom prst="rect">
            <a:avLst/>
          </a:prstGeom>
        </p:spPr>
      </p:pic>
      <p:pic>
        <p:nvPicPr>
          <p:cNvPr id="4" name="~PP1396.WAV">
            <a:hlinkClick r:id="" action="ppaction://media"/>
          </p:cNvPr>
          <p:cNvPicPr>
            <a:picLocks noRot="1" noChangeAspect="1"/>
          </p:cNvPicPr>
          <p:nvPr>
            <a:wavAudioFile r:embed="rId2" name="~PP1396.WAV"/>
          </p:nvPr>
        </p:nvPicPr>
        <p:blipFill>
          <a:blip r:embed="rId6"/>
          <a:stretch>
            <a:fillRect/>
          </a:stretch>
        </p:blipFill>
        <p:spPr>
          <a:xfrm>
            <a:off x="11744325" y="6410325"/>
            <a:ext cx="304800" cy="304800"/>
          </a:xfrm>
          <a:prstGeom prst="rect">
            <a:avLst/>
          </a:prstGeom>
        </p:spPr>
      </p:pic>
    </p:spTree>
    <p:custDataLst>
      <p:tags r:id="rId1"/>
    </p:custDataLst>
    <p:extLst>
      <p:ext uri="{BB962C8B-B14F-4D97-AF65-F5344CB8AC3E}">
        <p14:creationId xmlns="" xmlns:p14="http://schemas.microsoft.com/office/powerpoint/2010/main" val="2767561044"/>
      </p:ext>
    </p:extLst>
  </p:cSld>
  <p:clrMapOvr>
    <a:masterClrMapping/>
  </p:clrMapOvr>
  <p:transition advTm="48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2"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46761" y="-1"/>
            <a:ext cx="12360532" cy="6959237"/>
          </a:xfrm>
          <a:prstGeom prst="rect">
            <a:avLst/>
          </a:prstGeom>
        </p:spPr>
      </p:pic>
      <p:pic>
        <p:nvPicPr>
          <p:cNvPr id="3" name="Picture 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46761" y="-2"/>
            <a:ext cx="12360532" cy="6952799"/>
          </a:xfrm>
          <a:prstGeom prst="rect">
            <a:avLst/>
          </a:prstGeom>
        </p:spPr>
      </p:pic>
      <p:pic>
        <p:nvPicPr>
          <p:cNvPr id="4" name="~PP3103.WAV">
            <a:hlinkClick r:id="" action="ppaction://media"/>
          </p:cNvPr>
          <p:cNvPicPr>
            <a:picLocks noRot="1" noChangeAspect="1"/>
          </p:cNvPicPr>
          <p:nvPr>
            <a:wavAudioFile r:embed="rId2" name="~PP3103.WAV"/>
          </p:nvPr>
        </p:nvPicPr>
        <p:blipFill>
          <a:blip r:embed="rId6"/>
          <a:stretch>
            <a:fillRect/>
          </a:stretch>
        </p:blipFill>
        <p:spPr>
          <a:xfrm>
            <a:off x="11744325" y="6410325"/>
            <a:ext cx="304800" cy="304800"/>
          </a:xfrm>
          <a:prstGeom prst="rect">
            <a:avLst/>
          </a:prstGeom>
        </p:spPr>
      </p:pic>
    </p:spTree>
    <p:custDataLst>
      <p:tags r:id="rId1"/>
    </p:custDataLst>
    <p:extLst>
      <p:ext uri="{BB962C8B-B14F-4D97-AF65-F5344CB8AC3E}">
        <p14:creationId xmlns="" xmlns:p14="http://schemas.microsoft.com/office/powerpoint/2010/main" val="1896820767"/>
      </p:ext>
    </p:extLst>
  </p:cSld>
  <p:clrMapOvr>
    <a:masterClrMapping/>
  </p:clrMapOvr>
  <p:transition spd="slow" advTm="571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2"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0"/>
            <a:ext cx="12191999" cy="6858000"/>
          </a:xfrm>
          <a:prstGeom prst="rect">
            <a:avLst/>
          </a:prstGeom>
        </p:spPr>
      </p:pic>
      <p:pic>
        <p:nvPicPr>
          <p:cNvPr id="4" name="Picture 3"/>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539886" y="2547256"/>
            <a:ext cx="3532857" cy="3532857"/>
          </a:xfrm>
          <a:prstGeom prst="rect">
            <a:avLst/>
          </a:prstGeom>
        </p:spPr>
      </p:pic>
      <p:pic>
        <p:nvPicPr>
          <p:cNvPr id="5" name="Picture 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7200457" y="2547256"/>
            <a:ext cx="3424000" cy="3424000"/>
          </a:xfrm>
          <a:prstGeom prst="rect">
            <a:avLst/>
          </a:prstGeom>
        </p:spPr>
      </p:pic>
      <p:pic>
        <p:nvPicPr>
          <p:cNvPr id="6" name="~PP3828.WAV">
            <a:hlinkClick r:id="" action="ppaction://media"/>
          </p:cNvPr>
          <p:cNvPicPr>
            <a:picLocks noRot="1" noChangeAspect="1"/>
          </p:cNvPicPr>
          <p:nvPr>
            <a:wavAudioFile r:embed="rId1" name="~PP3828.WAV"/>
          </p:nvPr>
        </p:nvPicPr>
        <p:blipFill>
          <a:blip r:embed="rId7"/>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899672426"/>
      </p:ext>
    </p:extLst>
  </p:cSld>
  <p:clrMapOvr>
    <a:masterClrMapping/>
  </p:clrMapOvr>
  <p:transition spd="slow" advTm="473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37"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37"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1999" cy="6858000"/>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957404" y="2945505"/>
            <a:ext cx="2779620" cy="2546331"/>
          </a:xfrm>
          <a:prstGeom prst="rect">
            <a:avLst/>
          </a:prstGeom>
        </p:spPr>
      </p:pic>
      <p:pic>
        <p:nvPicPr>
          <p:cNvPr id="4" name="Picture 3"/>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031859" y="2945505"/>
            <a:ext cx="2466913" cy="2546331"/>
          </a:xfrm>
          <a:prstGeom prst="rect">
            <a:avLst/>
          </a:prstGeom>
        </p:spPr>
      </p:pic>
      <p:pic>
        <p:nvPicPr>
          <p:cNvPr id="5" name="Picture 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793607" y="2907763"/>
            <a:ext cx="2471876" cy="2546331"/>
          </a:xfrm>
          <a:prstGeom prst="rect">
            <a:avLst/>
          </a:prstGeom>
        </p:spPr>
      </p:pic>
      <p:pic>
        <p:nvPicPr>
          <p:cNvPr id="6" name="Picture 5"/>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9676856" y="2973891"/>
            <a:ext cx="2481803" cy="2546331"/>
          </a:xfrm>
          <a:prstGeom prst="rect">
            <a:avLst/>
          </a:prstGeom>
        </p:spPr>
      </p:pic>
      <p:pic>
        <p:nvPicPr>
          <p:cNvPr id="7" name="Picture 6"/>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7438604" y="2945505"/>
            <a:ext cx="2466913" cy="2546331"/>
          </a:xfrm>
          <a:prstGeom prst="rect">
            <a:avLst/>
          </a:prstGeom>
        </p:spPr>
      </p:pic>
      <p:pic>
        <p:nvPicPr>
          <p:cNvPr id="8" name="Picture 7"/>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1641024" y="1503856"/>
            <a:ext cx="8918821" cy="1240619"/>
          </a:xfrm>
          <a:prstGeom prst="rect">
            <a:avLst/>
          </a:prstGeom>
        </p:spPr>
      </p:pic>
      <p:pic>
        <p:nvPicPr>
          <p:cNvPr id="9" name="~PP3725.WAV">
            <a:hlinkClick r:id="" action="ppaction://media"/>
          </p:cNvPr>
          <p:cNvPicPr>
            <a:picLocks noRot="1" noChangeAspect="1"/>
          </p:cNvPicPr>
          <p:nvPr>
            <a:wavAudioFile r:embed="rId1" name="~PP3725.WAV"/>
          </p:nvPr>
        </p:nvPicPr>
        <p:blipFill>
          <a:blip r:embed="rId10"/>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979262967"/>
      </p:ext>
    </p:extLst>
  </p:cSld>
  <p:clrMapOvr>
    <a:masterClrMapping/>
  </p:clrMapOvr>
  <p:transition spd="slow" advTm="389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500"/>
                                        <p:tgtEl>
                                          <p:spTgt spid="8"/>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par>
                                <p:cTn id="20" presetID="22" presetClass="entr" presetSubtype="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6"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950400" y="4397142"/>
            <a:ext cx="10291200" cy="1846659"/>
          </a:xfrm>
          <a:prstGeom prst="rect">
            <a:avLst/>
          </a:prstGeom>
          <a:noFill/>
        </p:spPr>
        <p:txBody>
          <a:bodyPr wrap="square" rtlCol="0">
            <a:spAutoFit/>
          </a:bodyPr>
          <a:lstStyle/>
          <a:p>
            <a:pPr algn="just"/>
            <a:r>
              <a:rPr lang="en-US" sz="2400" dirty="0" smtClean="0">
                <a:solidFill>
                  <a:schemeClr val="bg1"/>
                </a:solidFill>
                <a:latin typeface="Segoe UI Light" panose="020B0502040204020203" pitchFamily="34" charset="0"/>
                <a:cs typeface="Segoe UI Light" panose="020B0502040204020203" pitchFamily="34" charset="0"/>
              </a:rPr>
              <a:t>Traffic will be analyzed by processing the captured video of the road and the visual representation of it will be shown on the map publicized in the software. </a:t>
            </a:r>
          </a:p>
          <a:p>
            <a:pPr algn="just"/>
            <a:endParaRPr lang="en-US" sz="2400" dirty="0" smtClean="0">
              <a:solidFill>
                <a:schemeClr val="bg1"/>
              </a:solidFill>
              <a:latin typeface="Segoe UI Light" panose="020B0502040204020203" pitchFamily="34" charset="0"/>
              <a:cs typeface="Segoe UI Light" panose="020B0502040204020203" pitchFamily="34" charset="0"/>
            </a:endParaRPr>
          </a:p>
          <a:p>
            <a:pPr algn="just"/>
            <a:r>
              <a:rPr lang="en-US" sz="2400" dirty="0" smtClean="0">
                <a:solidFill>
                  <a:schemeClr val="bg1"/>
                </a:solidFill>
                <a:latin typeface="Segoe UI Light" panose="020B0502040204020203" pitchFamily="34" charset="0"/>
                <a:cs typeface="Segoe UI Light" panose="020B0502040204020203" pitchFamily="34" charset="0"/>
              </a:rPr>
              <a:t>We will process the video by using </a:t>
            </a:r>
            <a:r>
              <a:rPr lang="en-US" sz="2400" dirty="0" err="1" smtClean="0">
                <a:solidFill>
                  <a:schemeClr val="bg1"/>
                </a:solidFill>
                <a:latin typeface="Segoe UI Light" panose="020B0502040204020203" pitchFamily="34" charset="0"/>
                <a:cs typeface="Segoe UI Light" panose="020B0502040204020203" pitchFamily="34" charset="0"/>
              </a:rPr>
              <a:t>OpenCV</a:t>
            </a:r>
            <a:r>
              <a:rPr lang="en-US" sz="2400" dirty="0" smtClean="0">
                <a:solidFill>
                  <a:schemeClr val="bg1"/>
                </a:solidFill>
                <a:latin typeface="Segoe UI Light" panose="020B0502040204020203" pitchFamily="34" charset="0"/>
                <a:cs typeface="Segoe UI Light" panose="020B0502040204020203" pitchFamily="34" charset="0"/>
              </a:rPr>
              <a:t> framework. </a:t>
            </a:r>
          </a:p>
          <a:p>
            <a:endParaRPr lang="en-US" dirty="0">
              <a:solidFill>
                <a:schemeClr val="bg1"/>
              </a:solidFill>
              <a:latin typeface="Segoe UI" panose="020B0502040204020203" pitchFamily="34" charset="0"/>
              <a:cs typeface="Segoe UI" panose="020B0502040204020203" pitchFamily="34" charset="0"/>
            </a:endParaRPr>
          </a:p>
        </p:txBody>
      </p:sp>
      <p:sp>
        <p:nvSpPr>
          <p:cNvPr id="3" name="TextBox 2"/>
          <p:cNvSpPr txBox="1"/>
          <p:nvPr/>
        </p:nvSpPr>
        <p:spPr>
          <a:xfrm>
            <a:off x="4098498" y="3075057"/>
            <a:ext cx="3250890"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Traffic Analysis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rotWithShape="1">
          <a:blip r:embed="rId4">
            <a:extLst>
              <a:ext uri="{28A0092B-C50C-407E-A947-70E740481C1C}">
                <a14:useLocalDpi xmlns="" xmlns:a14="http://schemas.microsoft.com/office/drawing/2010/main" val="0"/>
              </a:ext>
            </a:extLst>
          </a:blip>
          <a:srcRect b="26560"/>
          <a:stretch/>
        </p:blipFill>
        <p:spPr>
          <a:xfrm>
            <a:off x="4646375" y="1623756"/>
            <a:ext cx="3653413" cy="2763885"/>
          </a:xfrm>
          <a:prstGeom prst="rect">
            <a:avLst/>
          </a:prstGeom>
        </p:spPr>
      </p:pic>
      <p:pic>
        <p:nvPicPr>
          <p:cNvPr id="6" name="~PP1836.WAV">
            <a:hlinkClick r:id="" action="ppaction://media"/>
          </p:cNvPr>
          <p:cNvPicPr>
            <a:picLocks noRot="1" noChangeAspect="1"/>
          </p:cNvPicPr>
          <p:nvPr>
            <a:wavAudioFile r:embed="rId1" name="~PP1836.WAV"/>
          </p:nvPr>
        </p:nvPicPr>
        <p:blipFill>
          <a:blip r:embed="rId5"/>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2074553940"/>
      </p:ext>
    </p:extLst>
  </p:cSld>
  <p:clrMapOvr>
    <a:masterClrMapping/>
  </p:clrMapOvr>
  <p:transition spd="slow" advTm="622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42" presetClass="path" presetSubtype="0" accel="50000" decel="50000" fill="hold" grpId="1" nodeType="afterEffect">
                                  <p:stCondLst>
                                    <p:cond delay="0"/>
                                  </p:stCondLst>
                                  <p:childTnLst>
                                    <p:animMotion origin="layout" path="M -1.25E-6 0 L 0.00117 -0.37222 " pathEditMode="relative" rAng="0" ptsTypes="AA">
                                      <p:cBhvr>
                                        <p:cTn id="13" dur="2000" fill="hold"/>
                                        <p:tgtEl>
                                          <p:spTgt spid="3"/>
                                        </p:tgtEl>
                                        <p:attrNameLst>
                                          <p:attrName>ppt_x</p:attrName>
                                          <p:attrName>ppt_y</p:attrName>
                                        </p:attrNameLst>
                                      </p:cBhvr>
                                      <p:rCtr x="52" y="-18611"/>
                                    </p:animMotion>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2"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4" grpId="0"/>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1"/>
            <a:ext cx="12212417" cy="7053943"/>
          </a:xfrm>
          <a:prstGeom prst="rect">
            <a:avLst/>
          </a:prstGeom>
        </p:spPr>
      </p:pic>
      <p:pic>
        <p:nvPicPr>
          <p:cNvPr id="3" name="~PP984.WAV">
            <a:hlinkClick r:id="" action="ppaction://media"/>
          </p:cNvPr>
          <p:cNvPicPr>
            <a:picLocks noRot="1" noChangeAspect="1"/>
          </p:cNvPicPr>
          <p:nvPr>
            <a:wavAudioFile r:embed="rId1" name="~PP984.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651552455"/>
      </p:ext>
    </p:extLst>
  </p:cSld>
  <p:clrMapOvr>
    <a:masterClrMapping/>
  </p:clrMapOvr>
  <p:transition spd="slow" advTm="312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098498" y="3075057"/>
            <a:ext cx="3995004"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Data Visualization</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950400" y="2331037"/>
            <a:ext cx="10291200" cy="2585323"/>
          </a:xfrm>
          <a:prstGeom prst="rect">
            <a:avLst/>
          </a:prstGeom>
          <a:noFill/>
        </p:spPr>
        <p:txBody>
          <a:bodyPr wrap="square" rtlCol="0">
            <a:spAutoFit/>
          </a:bodyPr>
          <a:lstStyle/>
          <a:p>
            <a:pPr algn="just"/>
            <a:r>
              <a:rPr lang="en-US" sz="2400" dirty="0" smtClean="0">
                <a:solidFill>
                  <a:schemeClr val="bg1"/>
                </a:solidFill>
                <a:latin typeface="Segoe UI Light" panose="020B0502040204020203" pitchFamily="34" charset="0"/>
                <a:cs typeface="Segoe UI Light" panose="020B0502040204020203" pitchFamily="34" charset="0"/>
              </a:rPr>
              <a:t>Data Visualization involves the creation and study of the visual representation of data. The main goal of data visualization is to communicate information clearly and effectively through graphical means.</a:t>
            </a:r>
          </a:p>
          <a:p>
            <a:pPr algn="just"/>
            <a:endParaRPr lang="en-US" sz="2400" dirty="0" smtClean="0">
              <a:solidFill>
                <a:schemeClr val="bg1"/>
              </a:solidFill>
              <a:latin typeface="Segoe UI Light" panose="020B0502040204020203" pitchFamily="34" charset="0"/>
              <a:cs typeface="Segoe UI Light" panose="020B0502040204020203" pitchFamily="34" charset="0"/>
            </a:endParaRPr>
          </a:p>
          <a:p>
            <a:pPr algn="just"/>
            <a:r>
              <a:rPr lang="en-US" sz="2400" dirty="0" smtClean="0">
                <a:solidFill>
                  <a:schemeClr val="bg1"/>
                </a:solidFill>
                <a:latin typeface="Segoe UI Light" panose="020B0502040204020203" pitchFamily="34" charset="0"/>
                <a:cs typeface="Segoe UI Light" panose="020B0502040204020203" pitchFamily="34" charset="0"/>
              </a:rPr>
              <a:t>We will show the visualization of previously recorded data for traffic analysis, gas leakage, fire, drainage.</a:t>
            </a:r>
          </a:p>
          <a:p>
            <a:endParaRPr lang="en-US" dirty="0">
              <a:solidFill>
                <a:schemeClr val="bg1"/>
              </a:solidFill>
              <a:latin typeface="Segoe UI" panose="020B0502040204020203" pitchFamily="34" charset="0"/>
              <a:cs typeface="Segoe UI" panose="020B0502040204020203" pitchFamily="34" charset="0"/>
            </a:endParaRPr>
          </a:p>
        </p:txBody>
      </p:sp>
      <p:pic>
        <p:nvPicPr>
          <p:cNvPr id="5" name="~PP3097.WAV">
            <a:hlinkClick r:id="" action="ppaction://media"/>
          </p:cNvPr>
          <p:cNvPicPr>
            <a:picLocks noRot="1" noChangeAspect="1"/>
          </p:cNvPicPr>
          <p:nvPr>
            <a:wavAudioFile r:embed="rId1" name="~PP3097.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881247209"/>
      </p:ext>
    </p:extLst>
  </p:cSld>
  <p:clrMapOvr>
    <a:masterClrMapping/>
  </p:clrMapOvr>
  <p:transition spd="slow" advTm="61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42" presetClass="path" presetSubtype="0" accel="50000" decel="50000" fill="hold" grpId="1" nodeType="afterEffect">
                                  <p:stCondLst>
                                    <p:cond delay="0"/>
                                  </p:stCondLst>
                                  <p:childTnLst>
                                    <p:animMotion origin="layout" path="M 0 0 L 0.00117 -0.37222 " pathEditMode="relative" rAng="0" ptsTypes="AA">
                                      <p:cBhvr>
                                        <p:cTn id="13" dur="2000" fill="hold"/>
                                        <p:tgtEl>
                                          <p:spTgt spid="3"/>
                                        </p:tgtEl>
                                        <p:attrNameLst>
                                          <p:attrName>ppt_x</p:attrName>
                                          <p:attrName>ppt_y</p:attrName>
                                        </p:attrNameLst>
                                      </p:cBhvr>
                                      <p:rCtr x="52" y="-18611"/>
                                    </p:animMotion>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8" fill="hold" display="0">
                  <p:stCondLst>
                    <p:cond delay="indefinite"/>
                  </p:stCondLst>
                  <p:endCondLst>
                    <p:cond evt="onPrev" delay="0">
                      <p:tgtEl>
                        <p:sldTgt/>
                      </p:tgtEl>
                    </p:cond>
                    <p:cond evt="onStopAudio" delay="0">
                      <p:tgtEl>
                        <p:sldTgt/>
                      </p:tgtEl>
                    </p:cond>
                  </p:endCondLst>
                </p:cTn>
                <p:tgtEl>
                  <p:spTgt spid="5"/>
                </p:tgtEl>
              </p:cMediaNode>
            </p:audio>
          </p:childTnLst>
        </p:cTn>
      </p:par>
    </p:tnLst>
    <p:bldLst>
      <p:bldP spid="3" grpId="0"/>
      <p:bldP spid="3" grpId="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3542" y="-43542"/>
            <a:ext cx="12269408" cy="6901542"/>
          </a:xfrm>
          <a:prstGeom prst="rect">
            <a:avLst/>
          </a:prstGeom>
        </p:spPr>
      </p:pic>
      <p:sp>
        <p:nvSpPr>
          <p:cNvPr id="3" name="TextBox 2"/>
          <p:cNvSpPr txBox="1"/>
          <p:nvPr/>
        </p:nvSpPr>
        <p:spPr>
          <a:xfrm>
            <a:off x="495070" y="5758085"/>
            <a:ext cx="11096295" cy="830997"/>
          </a:xfrm>
          <a:prstGeom prst="rect">
            <a:avLst/>
          </a:prstGeom>
          <a:noFill/>
        </p:spPr>
        <p:txBody>
          <a:bodyPr wrap="square" rtlCol="0">
            <a:spAutoFit/>
          </a:bodyPr>
          <a:lstStyle/>
          <a:p>
            <a:r>
              <a:rPr lang="en-US" sz="2400" dirty="0">
                <a:solidFill>
                  <a:srgbClr val="2A3D69"/>
                </a:solidFill>
                <a:latin typeface="Segoe UI Light" panose="020B0502040204020203" pitchFamily="34" charset="0"/>
                <a:cs typeface="Segoe UI Light" panose="020B0502040204020203" pitchFamily="34" charset="0"/>
              </a:rPr>
              <a:t>The data about population in different areas will be entered and will be used to visualize the area-wise population.</a:t>
            </a:r>
          </a:p>
        </p:txBody>
      </p:sp>
      <p:pic>
        <p:nvPicPr>
          <p:cNvPr id="4" name="~PP2199.WAV">
            <a:hlinkClick r:id="" action="ppaction://media"/>
          </p:cNvPr>
          <p:cNvPicPr>
            <a:picLocks noRot="1" noChangeAspect="1"/>
          </p:cNvPicPr>
          <p:nvPr>
            <a:wavAudioFile r:embed="rId1" name="~PP2199.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560477400"/>
      </p:ext>
    </p:extLst>
  </p:cSld>
  <p:clrMapOvr>
    <a:masterClrMapping/>
  </p:clrMapOvr>
  <p:transition spd="slow" advTm="31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3542" y="-43542"/>
            <a:ext cx="12269408" cy="6901542"/>
          </a:xfrm>
          <a:prstGeom prst="rect">
            <a:avLst/>
          </a:prstGeom>
        </p:spPr>
      </p:pic>
      <p:sp>
        <p:nvSpPr>
          <p:cNvPr id="3" name="TextBox 2"/>
          <p:cNvSpPr txBox="1"/>
          <p:nvPr/>
        </p:nvSpPr>
        <p:spPr>
          <a:xfrm>
            <a:off x="495070" y="5758085"/>
            <a:ext cx="11096295" cy="830997"/>
          </a:xfrm>
          <a:prstGeom prst="rect">
            <a:avLst/>
          </a:prstGeom>
          <a:noFill/>
        </p:spPr>
        <p:txBody>
          <a:bodyPr wrap="square" rtlCol="0">
            <a:spAutoFit/>
          </a:bodyPr>
          <a:lstStyle/>
          <a:p>
            <a:r>
              <a:rPr lang="en-US" sz="2400" dirty="0" smtClean="0">
                <a:solidFill>
                  <a:srgbClr val="2A3D69"/>
                </a:solidFill>
                <a:latin typeface="Segoe UI Light" panose="020B0502040204020203" pitchFamily="34" charset="0"/>
                <a:cs typeface="Segoe UI Light" panose="020B0502040204020203" pitchFamily="34" charset="0"/>
              </a:rPr>
              <a:t>The data about crime-rate in different areas will be entered and will be used to visualize the area-wise crime-rate</a:t>
            </a:r>
          </a:p>
        </p:txBody>
      </p:sp>
      <p:pic>
        <p:nvPicPr>
          <p:cNvPr id="4" name="~PP1020.WAV">
            <a:hlinkClick r:id="" action="ppaction://media"/>
          </p:cNvPr>
          <p:cNvPicPr>
            <a:picLocks noRot="1" noChangeAspect="1"/>
          </p:cNvPicPr>
          <p:nvPr>
            <a:wavAudioFile r:embed="rId1" name="~PP1020.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798572808"/>
      </p:ext>
    </p:extLst>
  </p:cSld>
  <p:clrMapOvr>
    <a:masterClrMapping/>
  </p:clrMapOvr>
  <p:transition spd="slow" advTm="28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30627" y="-43542"/>
            <a:ext cx="12475027" cy="6931478"/>
          </a:xfrm>
          <a:prstGeom prst="rect">
            <a:avLst/>
          </a:prstGeom>
        </p:spPr>
      </p:pic>
      <p:pic>
        <p:nvPicPr>
          <p:cNvPr id="3" name="~PP4000.WAV">
            <a:hlinkClick r:id="" action="ppaction://media"/>
          </p:cNvPr>
          <p:cNvPicPr>
            <a:picLocks noRot="1" noChangeAspect="1"/>
          </p:cNvPicPr>
          <p:nvPr>
            <a:wavAudioFile r:embed="rId1" name="~PP4000.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3362964630"/>
      </p:ext>
    </p:extLst>
  </p:cSld>
  <p:clrMapOvr>
    <a:masterClrMapping/>
  </p:clrMapOvr>
  <p:transition spd="slow" advTm="290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flipV="1">
            <a:off x="0" y="0"/>
            <a:ext cx="12192000" cy="6858000"/>
          </a:xfrm>
          <a:prstGeom prst="rect">
            <a:avLst/>
          </a:prstGeom>
        </p:spPr>
      </p:pic>
      <p:sp>
        <p:nvSpPr>
          <p:cNvPr id="3" name="TextBox 2"/>
          <p:cNvSpPr txBox="1"/>
          <p:nvPr/>
        </p:nvSpPr>
        <p:spPr>
          <a:xfrm>
            <a:off x="5076298" y="398760"/>
            <a:ext cx="2039404"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We are…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9" name="Group 8"/>
          <p:cNvGrpSpPr/>
          <p:nvPr/>
        </p:nvGrpSpPr>
        <p:grpSpPr>
          <a:xfrm>
            <a:off x="909456" y="2443782"/>
            <a:ext cx="10720816" cy="1568644"/>
            <a:chOff x="909456" y="2443782"/>
            <a:chExt cx="10720816" cy="1568644"/>
          </a:xfrm>
        </p:grpSpPr>
        <p:sp>
          <p:nvSpPr>
            <p:cNvPr id="4" name="TextBox 3"/>
            <p:cNvSpPr txBox="1"/>
            <p:nvPr/>
          </p:nvSpPr>
          <p:spPr>
            <a:xfrm>
              <a:off x="909456" y="3489206"/>
              <a:ext cx="4169859" cy="523220"/>
            </a:xfrm>
            <a:prstGeom prst="rect">
              <a:avLst/>
            </a:prstGeom>
            <a:noFill/>
          </p:spPr>
          <p:txBody>
            <a:bodyPr wrap="none" rtlCol="0">
              <a:spAutoFit/>
            </a:bodyPr>
            <a:lstStyle/>
            <a:p>
              <a:r>
                <a:rPr lang="en-US" sz="2800" dirty="0" smtClean="0">
                  <a:solidFill>
                    <a:schemeClr val="bg1"/>
                  </a:solidFill>
                  <a:latin typeface="Segoe UI" panose="020B0502040204020203" pitchFamily="34" charset="0"/>
                  <a:cs typeface="Segoe UI" panose="020B0502040204020203" pitchFamily="34" charset="0"/>
                </a:rPr>
                <a:t>Jay Patel (110420107021)</a:t>
              </a:r>
              <a:endParaRPr lang="en-US" sz="2800"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a:off x="909456" y="2443782"/>
              <a:ext cx="4709944" cy="523220"/>
            </a:xfrm>
            <a:prstGeom prst="rect">
              <a:avLst/>
            </a:prstGeom>
            <a:noFill/>
          </p:spPr>
          <p:txBody>
            <a:bodyPr wrap="none" rtlCol="0">
              <a:spAutoFit/>
            </a:bodyPr>
            <a:lstStyle/>
            <a:p>
              <a:r>
                <a:rPr lang="en-US" sz="2800" dirty="0" smtClean="0">
                  <a:solidFill>
                    <a:schemeClr val="bg1"/>
                  </a:solidFill>
                  <a:latin typeface="Segoe UI" panose="020B0502040204020203" pitchFamily="34" charset="0"/>
                  <a:cs typeface="Segoe UI" panose="020B0502040204020203" pitchFamily="34" charset="0"/>
                </a:rPr>
                <a:t>Anish Virani (110420107016)</a:t>
              </a:r>
              <a:endParaRPr lang="en-US" sz="2800" dirty="0">
                <a:solidFill>
                  <a:schemeClr val="bg1"/>
                </a:solidFill>
                <a:latin typeface="Segoe UI" panose="020B0502040204020203" pitchFamily="34" charset="0"/>
                <a:cs typeface="Segoe UI" panose="020B0502040204020203" pitchFamily="34" charset="0"/>
              </a:endParaRPr>
            </a:p>
          </p:txBody>
        </p:sp>
        <p:sp>
          <p:nvSpPr>
            <p:cNvPr id="6" name="TextBox 5"/>
            <p:cNvSpPr txBox="1"/>
            <p:nvPr/>
          </p:nvSpPr>
          <p:spPr>
            <a:xfrm>
              <a:off x="6285796" y="3489206"/>
              <a:ext cx="5344476" cy="523220"/>
            </a:xfrm>
            <a:prstGeom prst="rect">
              <a:avLst/>
            </a:prstGeom>
            <a:noFill/>
          </p:spPr>
          <p:txBody>
            <a:bodyPr wrap="none" rtlCol="0">
              <a:spAutoFit/>
            </a:bodyPr>
            <a:lstStyle/>
            <a:p>
              <a:r>
                <a:rPr lang="en-US" sz="2800" dirty="0" err="1" smtClean="0">
                  <a:solidFill>
                    <a:schemeClr val="bg1"/>
                  </a:solidFill>
                  <a:latin typeface="Segoe UI" panose="020B0502040204020203" pitchFamily="34" charset="0"/>
                  <a:cs typeface="Segoe UI" panose="020B0502040204020203" pitchFamily="34" charset="0"/>
                </a:rPr>
                <a:t>Ujjaval</a:t>
              </a:r>
              <a:r>
                <a:rPr lang="en-US" sz="2800" dirty="0" smtClean="0">
                  <a:solidFill>
                    <a:schemeClr val="bg1"/>
                  </a:solidFill>
                  <a:latin typeface="Segoe UI" panose="020B0502040204020203" pitchFamily="34" charset="0"/>
                  <a:cs typeface="Segoe UI" panose="020B0502040204020203" pitchFamily="34" charset="0"/>
                </a:rPr>
                <a:t> Prajapati (110420107034)</a:t>
              </a:r>
              <a:endParaRPr lang="en-US" sz="2800" dirty="0">
                <a:solidFill>
                  <a:schemeClr val="bg1"/>
                </a:solidFill>
                <a:latin typeface="Segoe UI" panose="020B0502040204020203" pitchFamily="34" charset="0"/>
                <a:cs typeface="Segoe UI" panose="020B0502040204020203" pitchFamily="34" charset="0"/>
              </a:endParaRPr>
            </a:p>
          </p:txBody>
        </p:sp>
        <p:sp>
          <p:nvSpPr>
            <p:cNvPr id="7" name="TextBox 6"/>
            <p:cNvSpPr txBox="1"/>
            <p:nvPr/>
          </p:nvSpPr>
          <p:spPr>
            <a:xfrm>
              <a:off x="6285796" y="2443782"/>
              <a:ext cx="5004896" cy="523220"/>
            </a:xfrm>
            <a:prstGeom prst="rect">
              <a:avLst/>
            </a:prstGeom>
            <a:noFill/>
          </p:spPr>
          <p:txBody>
            <a:bodyPr wrap="none" rtlCol="0">
              <a:spAutoFit/>
            </a:bodyPr>
            <a:lstStyle/>
            <a:p>
              <a:r>
                <a:rPr lang="en-US" sz="2800" dirty="0" err="1" smtClean="0">
                  <a:solidFill>
                    <a:schemeClr val="bg1"/>
                  </a:solidFill>
                  <a:latin typeface="Segoe UI" panose="020B0502040204020203" pitchFamily="34" charset="0"/>
                  <a:cs typeface="Segoe UI" panose="020B0502040204020203" pitchFamily="34" charset="0"/>
                </a:rPr>
                <a:t>Mohit</a:t>
              </a:r>
              <a:r>
                <a:rPr lang="en-US" sz="2800" dirty="0" smtClean="0">
                  <a:solidFill>
                    <a:schemeClr val="bg1"/>
                  </a:solidFill>
                  <a:latin typeface="Segoe UI" panose="020B0502040204020203" pitchFamily="34" charset="0"/>
                  <a:cs typeface="Segoe UI" panose="020B0502040204020203" pitchFamily="34" charset="0"/>
                </a:rPr>
                <a:t> Gandhi (110420107026)</a:t>
              </a:r>
              <a:endParaRPr lang="en-US" sz="2800" dirty="0">
                <a:solidFill>
                  <a:schemeClr val="bg1"/>
                </a:solidFill>
                <a:latin typeface="Segoe UI" panose="020B0502040204020203" pitchFamily="34" charset="0"/>
                <a:cs typeface="Segoe UI" panose="020B0502040204020203" pitchFamily="34" charset="0"/>
              </a:endParaRPr>
            </a:p>
          </p:txBody>
        </p:sp>
      </p:grpSp>
      <p:sp>
        <p:nvSpPr>
          <p:cNvPr id="8" name="TextBox 7"/>
          <p:cNvSpPr txBox="1"/>
          <p:nvPr/>
        </p:nvSpPr>
        <p:spPr>
          <a:xfrm>
            <a:off x="3403757" y="5349562"/>
            <a:ext cx="5384487" cy="523220"/>
          </a:xfrm>
          <a:prstGeom prst="rect">
            <a:avLst/>
          </a:prstGeom>
          <a:noFill/>
        </p:spPr>
        <p:txBody>
          <a:bodyPr wrap="none" rtlCol="0">
            <a:spAutoFit/>
          </a:bodyPr>
          <a:lstStyle/>
          <a:p>
            <a:r>
              <a:rPr lang="en-US" sz="2800" dirty="0" smtClean="0">
                <a:solidFill>
                  <a:schemeClr val="bg1"/>
                </a:solidFill>
                <a:latin typeface="Segoe UI" panose="020B0502040204020203" pitchFamily="34" charset="0"/>
                <a:cs typeface="Segoe UI" panose="020B0502040204020203" pitchFamily="34" charset="0"/>
              </a:rPr>
              <a:t>Guide by : Prof. </a:t>
            </a:r>
            <a:r>
              <a:rPr lang="en-US" sz="2800" dirty="0" err="1" smtClean="0">
                <a:solidFill>
                  <a:schemeClr val="bg1"/>
                </a:solidFill>
                <a:latin typeface="Segoe UI" panose="020B0502040204020203" pitchFamily="34" charset="0"/>
                <a:cs typeface="Segoe UI" panose="020B0502040204020203" pitchFamily="34" charset="0"/>
              </a:rPr>
              <a:t>Vaikhari</a:t>
            </a:r>
            <a:r>
              <a:rPr lang="en-US" sz="2800" dirty="0" smtClean="0">
                <a:solidFill>
                  <a:schemeClr val="bg1"/>
                </a:solidFill>
                <a:latin typeface="Segoe UI" panose="020B0502040204020203" pitchFamily="34" charset="0"/>
                <a:cs typeface="Segoe UI" panose="020B0502040204020203" pitchFamily="34" charset="0"/>
              </a:rPr>
              <a:t> </a:t>
            </a:r>
            <a:r>
              <a:rPr lang="en-US" sz="2800" dirty="0" err="1" smtClean="0">
                <a:solidFill>
                  <a:schemeClr val="bg1"/>
                </a:solidFill>
                <a:latin typeface="Segoe UI" panose="020B0502040204020203" pitchFamily="34" charset="0"/>
                <a:cs typeface="Segoe UI" panose="020B0502040204020203" pitchFamily="34" charset="0"/>
              </a:rPr>
              <a:t>Deodhar</a:t>
            </a:r>
            <a:endParaRPr lang="en-US" sz="2800" dirty="0">
              <a:solidFill>
                <a:schemeClr val="bg1"/>
              </a:solidFill>
              <a:latin typeface="Segoe UI" panose="020B0502040204020203" pitchFamily="34" charset="0"/>
              <a:cs typeface="Segoe UI" panose="020B0502040204020203" pitchFamily="34" charset="0"/>
            </a:endParaRPr>
          </a:p>
        </p:txBody>
      </p:sp>
      <p:pic>
        <p:nvPicPr>
          <p:cNvPr id="10" name="~PP2856.WAV">
            <a:hlinkClick r:id="" action="ppaction://media"/>
          </p:cNvPr>
          <p:cNvPicPr>
            <a:picLocks noRot="1" noChangeAspect="1"/>
          </p:cNvPicPr>
          <p:nvPr>
            <a:wavAudioFile r:embed="rId1" name="~PP2856.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2513493123"/>
      </p:ext>
    </p:extLst>
  </p:cSld>
  <p:clrMapOvr>
    <a:masterClrMapping/>
  </p:clrMapOvr>
  <p:transition spd="slow" advTm="448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5"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7195" y="-108859"/>
            <a:ext cx="12411288" cy="6988630"/>
          </a:xfrm>
          <a:prstGeom prst="rect">
            <a:avLst/>
          </a:prstGeom>
        </p:spPr>
      </p:pic>
      <p:pic>
        <p:nvPicPr>
          <p:cNvPr id="3" name="~PP3024.WAV">
            <a:hlinkClick r:id="" action="ppaction://media"/>
          </p:cNvPr>
          <p:cNvPicPr>
            <a:picLocks noRot="1" noChangeAspect="1"/>
          </p:cNvPicPr>
          <p:nvPr>
            <a:wavAudioFile r:embed="rId1" name="~PP3024.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3483839193"/>
      </p:ext>
    </p:extLst>
  </p:cSld>
  <p:clrMapOvr>
    <a:masterClrMapping/>
  </p:clrMapOvr>
  <p:transition spd="slow" advTm="303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339523" y="504361"/>
            <a:ext cx="7512954"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Components to be used in project</a:t>
            </a:r>
          </a:p>
        </p:txBody>
      </p:sp>
      <p:sp>
        <p:nvSpPr>
          <p:cNvPr id="4" name="Content Placeholder 3"/>
          <p:cNvSpPr txBox="1">
            <a:spLocks/>
          </p:cNvSpPr>
          <p:nvPr/>
        </p:nvSpPr>
        <p:spPr>
          <a:xfrm>
            <a:off x="2212427" y="1943442"/>
            <a:ext cx="9979573" cy="4936440"/>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9600" dirty="0" smtClean="0">
                <a:solidFill>
                  <a:schemeClr val="bg1"/>
                </a:solidFill>
                <a:latin typeface="Segoe UI Light" panose="020B0502040204020203" pitchFamily="34" charset="0"/>
                <a:cs typeface="Segoe UI Light" panose="020B0502040204020203" pitchFamily="34" charset="0"/>
              </a:rPr>
              <a:t>Hardware</a:t>
            </a:r>
          </a:p>
          <a:p>
            <a:pPr marL="857250" lvl="1"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Microcontroller (ATMEL® MEGA® 8-bit Series)</a:t>
            </a:r>
          </a:p>
          <a:p>
            <a:pPr marL="857250" lvl="1" indent="-457200">
              <a:buFont typeface="+mj-lt"/>
              <a:buAutoNum type="arabicPeriod"/>
            </a:pPr>
            <a:r>
              <a:rPr lang="en-US" sz="8000" smtClean="0">
                <a:solidFill>
                  <a:schemeClr val="bg1"/>
                </a:solidFill>
                <a:latin typeface="Segoe UI Light" panose="020B0502040204020203" pitchFamily="34" charset="0"/>
                <a:cs typeface="Segoe UI Light" panose="020B0502040204020203" pitchFamily="34" charset="0"/>
              </a:rPr>
              <a:t>lectronic </a:t>
            </a:r>
            <a:r>
              <a:rPr lang="en-US" sz="8000" dirty="0" smtClean="0">
                <a:solidFill>
                  <a:schemeClr val="bg1"/>
                </a:solidFill>
                <a:latin typeface="Segoe UI Light" panose="020B0502040204020203" pitchFamily="34" charset="0"/>
                <a:cs typeface="Segoe UI Light" panose="020B0502040204020203" pitchFamily="34" charset="0"/>
              </a:rPr>
              <a:t>Components</a:t>
            </a:r>
          </a:p>
          <a:p>
            <a:pPr marL="857250" lvl="1"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Prototype Scaled Model</a:t>
            </a:r>
          </a:p>
          <a:p>
            <a:pPr marL="400050" lvl="1" indent="0">
              <a:buNone/>
            </a:pPr>
            <a:endParaRPr lang="en-US" sz="8000" dirty="0" smtClean="0">
              <a:solidFill>
                <a:schemeClr val="bg1"/>
              </a:solidFill>
              <a:latin typeface="Segoe UI Light" panose="020B0502040204020203" pitchFamily="34" charset="0"/>
              <a:cs typeface="Segoe UI Light" panose="020B0502040204020203" pitchFamily="34" charset="0"/>
            </a:endParaRPr>
          </a:p>
          <a:p>
            <a:pPr marL="457200" indent="-457200">
              <a:buFont typeface="+mj-lt"/>
              <a:buAutoNum type="arabicPeriod"/>
            </a:pPr>
            <a:r>
              <a:rPr lang="en-US" sz="9600" dirty="0" smtClean="0">
                <a:solidFill>
                  <a:schemeClr val="bg1"/>
                </a:solidFill>
                <a:latin typeface="Segoe UI Light" panose="020B0502040204020203" pitchFamily="34" charset="0"/>
                <a:cs typeface="Segoe UI Light" panose="020B0502040204020203" pitchFamily="34" charset="0"/>
              </a:rPr>
              <a:t>Software</a:t>
            </a:r>
          </a:p>
          <a:p>
            <a:pPr marL="857250" lvl="1" indent="-457200">
              <a:buFont typeface="+mj-lt"/>
              <a:buAutoNum type="arabicPeriod"/>
            </a:pPr>
            <a:r>
              <a:rPr lang="en-US" sz="9600" dirty="0" smtClean="0">
                <a:solidFill>
                  <a:schemeClr val="bg1"/>
                </a:solidFill>
                <a:latin typeface="Segoe UI Light" panose="020B0502040204020203" pitchFamily="34" charset="0"/>
                <a:cs typeface="Segoe UI Light" panose="020B0502040204020203" pitchFamily="34" charset="0"/>
              </a:rPr>
              <a:t>Firmware (at hardware side)</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Communication Firmware</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Sensor Reader Firmware</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Secondary Computer Firmware</a:t>
            </a:r>
          </a:p>
          <a:p>
            <a:pPr marL="857250" lvl="1" indent="-457200">
              <a:buFont typeface="+mj-lt"/>
              <a:buAutoNum type="arabicPeriod"/>
            </a:pPr>
            <a:r>
              <a:rPr lang="en-US" sz="9600" dirty="0" smtClean="0">
                <a:solidFill>
                  <a:schemeClr val="bg1"/>
                </a:solidFill>
                <a:latin typeface="Segoe UI Light" panose="020B0502040204020203" pitchFamily="34" charset="0"/>
                <a:cs typeface="Segoe UI Light" panose="020B0502040204020203" pitchFamily="34" charset="0"/>
              </a:rPr>
              <a:t>Windows based software to control, monitor and as a primary processing system with AI</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Communication – Module</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GUI – Module</a:t>
            </a:r>
          </a:p>
          <a:p>
            <a:pPr marL="1257300" lvl="2" indent="-457200">
              <a:buFont typeface="+mj-lt"/>
              <a:buAutoNum type="arabicPeriod"/>
            </a:pPr>
            <a:r>
              <a:rPr lang="en-US" sz="8000" dirty="0" smtClean="0">
                <a:solidFill>
                  <a:schemeClr val="bg1"/>
                </a:solidFill>
                <a:latin typeface="Segoe UI Light" panose="020B0502040204020203" pitchFamily="34" charset="0"/>
                <a:cs typeface="Segoe UI Light" panose="020B0502040204020203" pitchFamily="34" charset="0"/>
              </a:rPr>
              <a:t>Map - Module</a:t>
            </a:r>
          </a:p>
          <a:p>
            <a:pPr marL="1257300" lvl="2" indent="-457200">
              <a:buFont typeface="+mj-lt"/>
              <a:buAutoNum type="arabicPeriod"/>
            </a:pPr>
            <a:endParaRPr lang="en-US" sz="1400" dirty="0" smtClean="0">
              <a:solidFill>
                <a:srgbClr val="002060"/>
              </a:solidFill>
            </a:endParaRPr>
          </a:p>
          <a:p>
            <a:pPr algn="just"/>
            <a:endParaRPr lang="en-US" sz="2000" dirty="0">
              <a:solidFill>
                <a:srgbClr val="002060"/>
              </a:solidFill>
            </a:endParaRPr>
          </a:p>
        </p:txBody>
      </p:sp>
    </p:spTree>
    <p:extLst>
      <p:ext uri="{BB962C8B-B14F-4D97-AF65-F5344CB8AC3E}">
        <p14:creationId xmlns="" xmlns:p14="http://schemas.microsoft.com/office/powerpoint/2010/main" val="1019457877"/>
      </p:ext>
    </p:extLst>
  </p:cSld>
  <p:clrMapOvr>
    <a:masterClrMapping/>
  </p:clrMapOvr>
  <p:transition spd="slow" advTm="36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flipH="1">
            <a:off x="0" y="0"/>
            <a:ext cx="12192000" cy="6858000"/>
          </a:xfrm>
          <a:prstGeom prst="rect">
            <a:avLst/>
          </a:prstGeom>
        </p:spPr>
      </p:pic>
      <p:sp>
        <p:nvSpPr>
          <p:cNvPr id="4" name="TextBox 3"/>
          <p:cNvSpPr txBox="1"/>
          <p:nvPr/>
        </p:nvSpPr>
        <p:spPr>
          <a:xfrm>
            <a:off x="677918" y="504361"/>
            <a:ext cx="11335406" cy="1323439"/>
          </a:xfrm>
          <a:prstGeom prst="rect">
            <a:avLst/>
          </a:prstGeom>
          <a:noFill/>
        </p:spPr>
        <p:txBody>
          <a:bodyPr wrap="square" rtlCol="0">
            <a:spAutoFit/>
          </a:bodyPr>
          <a:lstStyle/>
          <a:p>
            <a:pPr algn="ctr"/>
            <a:r>
              <a:rPr lang="en-US" sz="4000" dirty="0" smtClean="0">
                <a:solidFill>
                  <a:schemeClr val="bg1"/>
                </a:solidFill>
                <a:latin typeface="Segoe UI Light" panose="020B0502040204020203" pitchFamily="34" charset="0"/>
                <a:cs typeface="Segoe UI Light" panose="020B0502040204020203" pitchFamily="34" charset="0"/>
              </a:rPr>
              <a:t>Proposed Project by Government of Gujarat</a:t>
            </a:r>
            <a:br>
              <a:rPr lang="en-US" sz="4000" dirty="0" smtClean="0">
                <a:solidFill>
                  <a:schemeClr val="bg1"/>
                </a:solidFill>
                <a:latin typeface="Segoe UI Light" panose="020B0502040204020203" pitchFamily="34" charset="0"/>
                <a:cs typeface="Segoe UI Light" panose="020B0502040204020203" pitchFamily="34" charset="0"/>
              </a:rPr>
            </a:br>
            <a:r>
              <a:rPr lang="en-US" sz="4000" dirty="0" smtClean="0">
                <a:solidFill>
                  <a:schemeClr val="bg1"/>
                </a:solidFill>
                <a:latin typeface="Segoe UI Light" panose="020B0502040204020203" pitchFamily="34" charset="0"/>
                <a:cs typeface="Segoe UI Light" panose="020B0502040204020203" pitchFamily="34" charset="0"/>
              </a:rPr>
              <a:t>GIFT city</a:t>
            </a:r>
          </a:p>
        </p:txBody>
      </p:sp>
      <p:sp>
        <p:nvSpPr>
          <p:cNvPr id="5" name="TextBox 4"/>
          <p:cNvSpPr txBox="1"/>
          <p:nvPr/>
        </p:nvSpPr>
        <p:spPr>
          <a:xfrm>
            <a:off x="962025" y="2265408"/>
            <a:ext cx="10267950" cy="4154984"/>
          </a:xfrm>
          <a:prstGeom prst="rect">
            <a:avLst/>
          </a:prstGeom>
          <a:noFill/>
        </p:spPr>
        <p:txBody>
          <a:bodyPr wrap="square" rtlCol="0">
            <a:spAutoFit/>
          </a:bodyPr>
          <a:lstStyle/>
          <a:p>
            <a:pPr algn="just"/>
            <a:r>
              <a:rPr lang="en-US" sz="2000" dirty="0">
                <a:solidFill>
                  <a:schemeClr val="bg1"/>
                </a:solidFill>
                <a:latin typeface="Segoe UI Light" panose="020B0502040204020203" pitchFamily="34" charset="0"/>
                <a:cs typeface="Segoe UI Light" panose="020B0502040204020203" pitchFamily="34" charset="0"/>
              </a:rPr>
              <a:t>GIFT(Gujarat International Financial Tec) city is planned as a globally benchmarked financial center between Ahmedabad and Gandhinagar as a Greenfield Development.</a:t>
            </a:r>
          </a:p>
          <a:p>
            <a:pPr algn="just"/>
            <a:endParaRPr lang="en-US" sz="2000" dirty="0">
              <a:solidFill>
                <a:schemeClr val="bg1"/>
              </a:solidFill>
              <a:latin typeface="Segoe UI Light" panose="020B0502040204020203" pitchFamily="34" charset="0"/>
              <a:cs typeface="Segoe UI Light" panose="020B0502040204020203" pitchFamily="34" charset="0"/>
            </a:endParaRPr>
          </a:p>
          <a:p>
            <a:pPr algn="just"/>
            <a:r>
              <a:rPr lang="en-US" sz="2000" dirty="0">
                <a:solidFill>
                  <a:schemeClr val="bg1"/>
                </a:solidFill>
                <a:latin typeface="Segoe UI Light" panose="020B0502040204020203" pitchFamily="34" charset="0"/>
                <a:cs typeface="Segoe UI Light" panose="020B0502040204020203" pitchFamily="34" charset="0"/>
              </a:rPr>
              <a:t>A smart city’s core infrastructure is information technology, where a network sensors, cameras, wireless devices, data centers form the key infrastructure providing essential services.    </a:t>
            </a:r>
          </a:p>
          <a:p>
            <a:pPr algn="just">
              <a:buNone/>
            </a:pPr>
            <a:endParaRPr lang="en-US" sz="2000" dirty="0">
              <a:solidFill>
                <a:schemeClr val="bg1"/>
              </a:solidFill>
              <a:latin typeface="Segoe UI Light" panose="020B0502040204020203" pitchFamily="34" charset="0"/>
              <a:cs typeface="Segoe UI Light" panose="020B0502040204020203" pitchFamily="34" charset="0"/>
            </a:endParaRPr>
          </a:p>
          <a:p>
            <a:pPr algn="just"/>
            <a:r>
              <a:rPr lang="en-US" sz="2000" dirty="0">
                <a:solidFill>
                  <a:schemeClr val="bg1"/>
                </a:solidFill>
                <a:latin typeface="Segoe UI Light" panose="020B0502040204020203" pitchFamily="34" charset="0"/>
                <a:cs typeface="Segoe UI Light" panose="020B0502040204020203" pitchFamily="34" charset="0"/>
              </a:rPr>
              <a:t>Construction of the Smart City in Gujarat called ‘GIFT city’, armored with all next generation amenities and technologies with uninterrupted power and water supply.</a:t>
            </a:r>
          </a:p>
          <a:p>
            <a:pPr algn="just"/>
            <a:endParaRPr lang="en-US" sz="2000" dirty="0">
              <a:solidFill>
                <a:schemeClr val="bg1"/>
              </a:solidFill>
              <a:latin typeface="Segoe UI Light" panose="020B0502040204020203" pitchFamily="34" charset="0"/>
              <a:cs typeface="Segoe UI Light" panose="020B0502040204020203" pitchFamily="34" charset="0"/>
            </a:endParaRPr>
          </a:p>
          <a:p>
            <a:pPr algn="just"/>
            <a:r>
              <a:rPr lang="en-US" sz="2000" dirty="0">
                <a:solidFill>
                  <a:schemeClr val="bg1"/>
                </a:solidFill>
                <a:latin typeface="Segoe UI Light" panose="020B0502040204020203" pitchFamily="34" charset="0"/>
                <a:cs typeface="Segoe UI Light" panose="020B0502040204020203" pitchFamily="34" charset="0"/>
              </a:rPr>
              <a:t>The highlight of the city will be an all-purpose 12 km long utilities tunnel, through which sewer lines, telephone lines, water pipes, power cables and other pipe lines preventing the need for underground and outdoor cables for the same </a:t>
            </a:r>
          </a:p>
          <a:p>
            <a:endParaRPr lang="en-US" sz="2400" dirty="0">
              <a:solidFill>
                <a:schemeClr val="bg1"/>
              </a:solidFill>
              <a:latin typeface="Segoe UI Light" panose="020B0502040204020203" pitchFamily="34" charset="0"/>
              <a:cs typeface="Segoe UI Light" panose="020B0502040204020203" pitchFamily="34" charset="0"/>
            </a:endParaRPr>
          </a:p>
        </p:txBody>
      </p:sp>
      <p:pic>
        <p:nvPicPr>
          <p:cNvPr id="6" name="~PP3715.WAV">
            <a:hlinkClick r:id="" action="ppaction://media"/>
          </p:cNvPr>
          <p:cNvPicPr>
            <a:picLocks noRot="1" noChangeAspect="1"/>
          </p:cNvPicPr>
          <p:nvPr>
            <a:wavAudioFile r:embed="rId1" name="~PP3715.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3169806130"/>
      </p:ext>
    </p:extLst>
  </p:cSld>
  <p:clrMapOvr>
    <a:masterClrMapping/>
  </p:clrMapOvr>
  <p:transition spd="slow" advTm="346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1"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pic>
        <p:nvPicPr>
          <p:cNvPr id="4" name="~PP2303.WAV">
            <a:hlinkClick r:id="" action="ppaction://media"/>
          </p:cNvPr>
          <p:cNvPicPr>
            <a:picLocks noRot="1" noChangeAspect="1"/>
          </p:cNvPicPr>
          <p:nvPr>
            <a:wavAudioFile r:embed="rId1" name="~PP2303.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840651662"/>
      </p:ext>
    </p:extLst>
  </p:cSld>
  <p:clrMapOvr>
    <a:masterClrMapping/>
  </p:clrMapOvr>
  <p:transition spd="slow" advTm="264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424001" y="398760"/>
            <a:ext cx="7343998"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Problems currently faced in cities </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6" name="Group 5"/>
          <p:cNvGrpSpPr/>
          <p:nvPr/>
        </p:nvGrpSpPr>
        <p:grpSpPr>
          <a:xfrm>
            <a:off x="724212" y="1943301"/>
            <a:ext cx="10162409" cy="3797137"/>
            <a:chOff x="476562" y="2213956"/>
            <a:chExt cx="10162409" cy="3797137"/>
          </a:xfrm>
        </p:grpSpPr>
        <p:pic>
          <p:nvPicPr>
            <p:cNvPr id="4" name="Picture 3" descr="sc.jpeg"/>
            <p:cNvPicPr>
              <a:picLocks noChangeAspect="1"/>
            </p:cNvPicPr>
            <p:nvPr/>
          </p:nvPicPr>
          <p:blipFill>
            <a:blip r:embed="rId5"/>
            <a:stretch>
              <a:fillRect/>
            </a:stretch>
          </p:blipFill>
          <p:spPr>
            <a:xfrm>
              <a:off x="476562" y="2213956"/>
              <a:ext cx="5037694" cy="3797137"/>
            </a:xfrm>
            <a:prstGeom prst="rect">
              <a:avLst/>
            </a:prstGeom>
            <a:ln>
              <a:noFill/>
            </a:ln>
            <a:effectLst>
              <a:softEdge rad="635000"/>
            </a:effectLst>
          </p:spPr>
        </p:pic>
        <p:sp>
          <p:nvSpPr>
            <p:cNvPr id="5" name="TextBox 4"/>
            <p:cNvSpPr txBox="1"/>
            <p:nvPr/>
          </p:nvSpPr>
          <p:spPr>
            <a:xfrm>
              <a:off x="5514256" y="3667018"/>
              <a:ext cx="5124715" cy="1477328"/>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Ambulance stuck in traffic due to lack of information about traffic on different roads </a:t>
              </a:r>
              <a:r>
                <a:rPr lang="en-US" sz="2000" dirty="0" smtClean="0">
                  <a:latin typeface="Segoe UI" panose="020B0502040204020203" pitchFamily="34" charset="0"/>
                  <a:cs typeface="Segoe UI" panose="020B0502040204020203" pitchFamily="34" charset="0"/>
                </a:rPr>
                <a:t>. </a:t>
              </a:r>
            </a:p>
            <a:p>
              <a:endParaRPr lang="en-US" dirty="0"/>
            </a:p>
          </p:txBody>
        </p:sp>
      </p:grpSp>
      <p:grpSp>
        <p:nvGrpSpPr>
          <p:cNvPr id="7" name="Group 6"/>
          <p:cNvGrpSpPr/>
          <p:nvPr/>
        </p:nvGrpSpPr>
        <p:grpSpPr>
          <a:xfrm>
            <a:off x="750734" y="1913157"/>
            <a:ext cx="10162409" cy="3767045"/>
            <a:chOff x="476562" y="2225821"/>
            <a:chExt cx="10162409" cy="3767045"/>
          </a:xfrm>
        </p:grpSpPr>
        <p:pic>
          <p:nvPicPr>
            <p:cNvPr id="8" name="Picture 7"/>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476562" y="2225821"/>
              <a:ext cx="5029200" cy="3767045"/>
            </a:xfrm>
            <a:prstGeom prst="rect">
              <a:avLst/>
            </a:prstGeom>
            <a:ln>
              <a:noFill/>
            </a:ln>
            <a:effectLst>
              <a:softEdge rad="635000"/>
            </a:effectLst>
          </p:spPr>
        </p:pic>
        <p:sp>
          <p:nvSpPr>
            <p:cNvPr id="9" name="TextBox 8"/>
            <p:cNvSpPr txBox="1"/>
            <p:nvPr/>
          </p:nvSpPr>
          <p:spPr>
            <a:xfrm>
              <a:off x="5514256" y="3667018"/>
              <a:ext cx="5124715" cy="738664"/>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Street light ON at day time.</a:t>
              </a:r>
            </a:p>
            <a:p>
              <a:endParaRPr lang="en-US" dirty="0"/>
            </a:p>
          </p:txBody>
        </p:sp>
      </p:grpSp>
      <p:grpSp>
        <p:nvGrpSpPr>
          <p:cNvPr id="10" name="Group 9"/>
          <p:cNvGrpSpPr/>
          <p:nvPr/>
        </p:nvGrpSpPr>
        <p:grpSpPr>
          <a:xfrm>
            <a:off x="707223" y="1913157"/>
            <a:ext cx="10162409" cy="3767045"/>
            <a:chOff x="476562" y="2225821"/>
            <a:chExt cx="10162409" cy="3767045"/>
          </a:xfrm>
        </p:grpSpPr>
        <p:pic>
          <p:nvPicPr>
            <p:cNvPr id="11" name="Picture 10"/>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476562" y="2225821"/>
              <a:ext cx="5029199" cy="3767045"/>
            </a:xfrm>
            <a:prstGeom prst="rect">
              <a:avLst/>
            </a:prstGeom>
            <a:ln>
              <a:noFill/>
            </a:ln>
            <a:effectLst>
              <a:softEdge rad="635000"/>
            </a:effectLst>
          </p:spPr>
        </p:pic>
        <p:sp>
          <p:nvSpPr>
            <p:cNvPr id="12" name="TextBox 11"/>
            <p:cNvSpPr txBox="1"/>
            <p:nvPr/>
          </p:nvSpPr>
          <p:spPr>
            <a:xfrm>
              <a:off x="5514256" y="3667018"/>
              <a:ext cx="5124715" cy="1107996"/>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Fire increased due to delay in getting information about it.</a:t>
              </a:r>
            </a:p>
            <a:p>
              <a:endParaRPr lang="en-US" dirty="0"/>
            </a:p>
          </p:txBody>
        </p:sp>
      </p:grpSp>
      <p:grpSp>
        <p:nvGrpSpPr>
          <p:cNvPr id="13" name="Group 12"/>
          <p:cNvGrpSpPr/>
          <p:nvPr/>
        </p:nvGrpSpPr>
        <p:grpSpPr>
          <a:xfrm>
            <a:off x="989242" y="2065557"/>
            <a:ext cx="10032790" cy="3767045"/>
            <a:chOff x="606181" y="2225821"/>
            <a:chExt cx="10032790" cy="3767045"/>
          </a:xfrm>
        </p:grpSpPr>
        <p:pic>
          <p:nvPicPr>
            <p:cNvPr id="14" name="Picture 13"/>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606181" y="2225821"/>
              <a:ext cx="4769960" cy="3767045"/>
            </a:xfrm>
            <a:prstGeom prst="rect">
              <a:avLst/>
            </a:prstGeom>
            <a:ln>
              <a:noFill/>
            </a:ln>
            <a:effectLst>
              <a:softEdge rad="635000"/>
            </a:effectLst>
          </p:spPr>
        </p:pic>
        <p:sp>
          <p:nvSpPr>
            <p:cNvPr id="15" name="TextBox 14"/>
            <p:cNvSpPr txBox="1"/>
            <p:nvPr/>
          </p:nvSpPr>
          <p:spPr>
            <a:xfrm>
              <a:off x="5514256" y="3667018"/>
              <a:ext cx="5124715" cy="461665"/>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Drainage overflow in cities.</a:t>
              </a:r>
            </a:p>
          </p:txBody>
        </p:sp>
      </p:grpSp>
      <p:pic>
        <p:nvPicPr>
          <p:cNvPr id="16" name="~PP1676.WAV">
            <a:hlinkClick r:id="" action="ppaction://media"/>
          </p:cNvPr>
          <p:cNvPicPr>
            <a:picLocks noRot="1" noChangeAspect="1"/>
          </p:cNvPicPr>
          <p:nvPr>
            <a:wavAudioFile r:embed="rId2" name="~PP1676.WAV"/>
          </p:nvPr>
        </p:nvPicPr>
        <p:blipFill>
          <a:blip r:embed="rId9"/>
          <a:stretch>
            <a:fillRect/>
          </a:stretch>
        </p:blipFill>
        <p:spPr>
          <a:xfrm>
            <a:off x="11744325" y="6410325"/>
            <a:ext cx="304800" cy="304800"/>
          </a:xfrm>
          <a:prstGeom prst="rect">
            <a:avLst/>
          </a:prstGeom>
        </p:spPr>
      </p:pic>
    </p:spTree>
    <p:custDataLst>
      <p:tags r:id="rId1"/>
    </p:custDataLst>
    <p:extLst>
      <p:ext uri="{BB962C8B-B14F-4D97-AF65-F5344CB8AC3E}">
        <p14:creationId xmlns="" xmlns:p14="http://schemas.microsoft.com/office/powerpoint/2010/main" val="126884955"/>
      </p:ext>
    </p:extLst>
  </p:cSld>
  <p:clrMapOvr>
    <a:masterClrMapping/>
  </p:clrMapOvr>
  <p:transition spd="slow" advTm="1103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37" fill="hold" display="0">
                  <p:stCondLst>
                    <p:cond delay="indefinite"/>
                  </p:stCondLst>
                  <p:endCondLst>
                    <p:cond evt="onPrev" delay="0">
                      <p:tgtEl>
                        <p:sldTgt/>
                      </p:tgtEl>
                    </p:cond>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flipH="1">
            <a:off x="0" y="0"/>
            <a:ext cx="12192000" cy="6858000"/>
          </a:xfrm>
          <a:prstGeom prst="rect">
            <a:avLst/>
          </a:prstGeom>
        </p:spPr>
      </p:pic>
      <p:sp>
        <p:nvSpPr>
          <p:cNvPr id="5" name="TextBox 4"/>
          <p:cNvSpPr txBox="1"/>
          <p:nvPr/>
        </p:nvSpPr>
        <p:spPr>
          <a:xfrm>
            <a:off x="4891118" y="504361"/>
            <a:ext cx="2409762"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Smart City</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6" name="Picture 5" descr="C:\Users\jay\AppData\Local\Temp\msohtmlclip1\01\clip_image001.png"/>
          <p:cNvPicPr/>
          <p:nvPr/>
        </p:nvPicPr>
        <p:blipFill>
          <a:blip r:embed="rId4"/>
          <a:srcRect/>
          <a:stretch>
            <a:fillRect/>
          </a:stretch>
        </p:blipFill>
        <p:spPr bwMode="auto">
          <a:xfrm>
            <a:off x="2461029" y="3177529"/>
            <a:ext cx="7269941" cy="3611167"/>
          </a:xfrm>
          <a:prstGeom prst="rect">
            <a:avLst/>
          </a:prstGeom>
          <a:solidFill>
            <a:srgbClr val="FFFFFF">
              <a:shade val="85000"/>
            </a:srgbClr>
          </a:solidFill>
          <a:ln w="88900" cap="sq">
            <a:solidFill>
              <a:srgbClr val="FFFFFF"/>
            </a:solidFill>
            <a:miter lim="800000"/>
          </a:ln>
          <a:effectLst/>
        </p:spPr>
      </p:pic>
      <p:sp>
        <p:nvSpPr>
          <p:cNvPr id="7" name="TextBox 6"/>
          <p:cNvSpPr txBox="1"/>
          <p:nvPr/>
        </p:nvSpPr>
        <p:spPr>
          <a:xfrm>
            <a:off x="1064606" y="1456224"/>
            <a:ext cx="10705879" cy="1477328"/>
          </a:xfrm>
          <a:prstGeom prst="rect">
            <a:avLst/>
          </a:prstGeom>
          <a:noFill/>
        </p:spPr>
        <p:txBody>
          <a:bodyPr wrap="none" rtlCol="0">
            <a:spAutoFit/>
          </a:bodyPr>
          <a:lstStyle/>
          <a:p>
            <a:pPr algn="ctr"/>
            <a:r>
              <a:rPr lang="en-US" sz="2400" dirty="0" smtClean="0">
                <a:solidFill>
                  <a:schemeClr val="bg1"/>
                </a:solidFill>
                <a:latin typeface="Segoe UI" panose="020B0502040204020203" pitchFamily="34" charset="0"/>
                <a:cs typeface="Segoe UI" panose="020B0502040204020203" pitchFamily="34" charset="0"/>
              </a:rPr>
              <a:t>Smart City refers to the city automated in various aspects. These aspects </a:t>
            </a:r>
          </a:p>
          <a:p>
            <a:pPr algn="ctr"/>
            <a:r>
              <a:rPr lang="en-US" sz="2400" dirty="0" smtClean="0">
                <a:solidFill>
                  <a:schemeClr val="bg1"/>
                </a:solidFill>
                <a:latin typeface="Segoe UI" panose="020B0502040204020203" pitchFamily="34" charset="0"/>
                <a:cs typeface="Segoe UI" panose="020B0502040204020203" pitchFamily="34" charset="0"/>
              </a:rPr>
              <a:t>could be traffic analysis, street light control, fire detection, drainage-overflow </a:t>
            </a:r>
          </a:p>
          <a:p>
            <a:pPr algn="ctr"/>
            <a:r>
              <a:rPr lang="en-US" sz="2400" dirty="0" smtClean="0">
                <a:solidFill>
                  <a:schemeClr val="bg1"/>
                </a:solidFill>
                <a:latin typeface="Segoe UI" panose="020B0502040204020203" pitchFamily="34" charset="0"/>
                <a:cs typeface="Segoe UI" panose="020B0502040204020203" pitchFamily="34" charset="0"/>
              </a:rPr>
              <a:t>detection, gas-leakage detection, temperature measurement etc.</a:t>
            </a:r>
          </a:p>
          <a:p>
            <a:endParaRPr lang="en-US" dirty="0"/>
          </a:p>
        </p:txBody>
      </p:sp>
      <p:pic>
        <p:nvPicPr>
          <p:cNvPr id="8" name="~PP434.WAV">
            <a:hlinkClick r:id="" action="ppaction://media"/>
          </p:cNvPr>
          <p:cNvPicPr>
            <a:picLocks noRot="1" noChangeAspect="1"/>
          </p:cNvPicPr>
          <p:nvPr>
            <a:wavAudioFile r:embed="rId1" name="~PP434.WAV"/>
          </p:nvPr>
        </p:nvPicPr>
        <p:blipFill>
          <a:blip r:embed="rId5"/>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958136994"/>
      </p:ext>
    </p:extLst>
  </p:cSld>
  <p:clrMapOvr>
    <a:masterClrMapping/>
  </p:clrMapOvr>
  <p:transition spd="slow" advTm="27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140158" y="391085"/>
            <a:ext cx="5911683"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IBM’s concept of </a:t>
            </a:r>
            <a:r>
              <a:rPr lang="en-US" sz="4000" dirty="0" err="1" smtClean="0">
                <a:solidFill>
                  <a:schemeClr val="bg1"/>
                </a:solidFill>
                <a:latin typeface="Segoe UI Light" panose="020B0502040204020203" pitchFamily="34" charset="0"/>
                <a:cs typeface="Segoe UI Light" panose="020B0502040204020203" pitchFamily="34" charset="0"/>
              </a:rPr>
              <a:t>SmartCity</a:t>
            </a:r>
            <a:endParaRPr lang="en-US" sz="4000" dirty="0">
              <a:solidFill>
                <a:schemeClr val="bg1"/>
              </a:solidFill>
              <a:latin typeface="Segoe UI Light" panose="020B0502040204020203" pitchFamily="34" charset="0"/>
              <a:cs typeface="Segoe UI Light" panose="020B0502040204020203"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974922078"/>
              </p:ext>
            </p:extLst>
          </p:nvPr>
        </p:nvGraphicFramePr>
        <p:xfrm>
          <a:off x="1752600" y="1642457"/>
          <a:ext cx="8743950" cy="4857988"/>
        </p:xfrm>
        <a:graphic>
          <a:graphicData uri="http://schemas.openxmlformats.org/drawingml/2006/table">
            <a:tbl>
              <a:tblPr firstRow="1" bandRow="1">
                <a:tableStyleId>{1E171933-4619-4E11-9A3F-F7608DF75F80}</a:tableStyleId>
              </a:tblPr>
              <a:tblGrid>
                <a:gridCol w="2404586"/>
                <a:gridCol w="6339364"/>
              </a:tblGrid>
              <a:tr h="3412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Concepts</a:t>
                      </a:r>
                      <a:endParaRPr lang="en-US" sz="1800" dirty="0" smtClean="0">
                        <a:solidFill>
                          <a:srgbClr val="002060"/>
                        </a:solidFill>
                      </a:endParaRPr>
                    </a:p>
                  </a:txBody>
                  <a:tcPr/>
                </a:tc>
                <a:tc>
                  <a:txBody>
                    <a:bodyPr/>
                    <a:lstStyle/>
                    <a:p>
                      <a:r>
                        <a:rPr lang="en-US" dirty="0" smtClean="0"/>
                        <a:t>Description</a:t>
                      </a:r>
                      <a:endParaRPr lang="en-US" dirty="0"/>
                    </a:p>
                  </a:txBody>
                  <a:tcPr/>
                </a:tc>
              </a:tr>
              <a:tr h="691634">
                <a:tc>
                  <a:txBody>
                    <a:bodyPr/>
                    <a:lstStyle/>
                    <a:p>
                      <a:r>
                        <a:rPr lang="en-US" dirty="0" smtClean="0">
                          <a:latin typeface="Segoe UI" panose="020B0502040204020203" pitchFamily="34" charset="0"/>
                          <a:cs typeface="Segoe UI" panose="020B0502040204020203" pitchFamily="34" charset="0"/>
                        </a:rPr>
                        <a:t>Intelligent</a:t>
                      </a:r>
                      <a:r>
                        <a:rPr lang="en-US" baseline="0" dirty="0" smtClean="0">
                          <a:latin typeface="Segoe UI" panose="020B0502040204020203" pitchFamily="34" charset="0"/>
                          <a:cs typeface="Segoe UI" panose="020B0502040204020203" pitchFamily="34" charset="0"/>
                        </a:rPr>
                        <a:t> transportation</a:t>
                      </a:r>
                      <a:endParaRPr lang="en-US" dirty="0">
                        <a:latin typeface="Segoe UI" panose="020B0502040204020203" pitchFamily="34" charset="0"/>
                        <a:cs typeface="Segoe UI" panose="020B0502040204020203" pitchFamily="34" charset="0"/>
                      </a:endParaRPr>
                    </a:p>
                  </a:txBody>
                  <a:tcPr/>
                </a:tc>
                <a:tc>
                  <a:txBody>
                    <a:bodyPr/>
                    <a:lstStyle/>
                    <a:p>
                      <a:r>
                        <a:rPr lang="en-US" dirty="0" smtClean="0">
                          <a:latin typeface="Segoe UI" panose="020B0502040204020203" pitchFamily="34" charset="0"/>
                          <a:cs typeface="Segoe UI" panose="020B0502040204020203" pitchFamily="34" charset="0"/>
                        </a:rPr>
                        <a:t>Citywide visibility across entire</a:t>
                      </a:r>
                      <a:r>
                        <a:rPr lang="en-US" baseline="0" dirty="0" smtClean="0">
                          <a:latin typeface="Segoe UI" panose="020B0502040204020203" pitchFamily="34" charset="0"/>
                          <a:cs typeface="Segoe UI" panose="020B0502040204020203" pitchFamily="34" charset="0"/>
                        </a:rPr>
                        <a:t> transportation network and city services to improve incident response </a:t>
                      </a:r>
                      <a:endParaRPr lang="en-US" dirty="0">
                        <a:latin typeface="Segoe UI" panose="020B0502040204020203" pitchFamily="34" charset="0"/>
                        <a:cs typeface="Segoe UI" panose="020B0502040204020203" pitchFamily="34" charset="0"/>
                      </a:endParaRPr>
                    </a:p>
                  </a:txBody>
                  <a:tcPr/>
                </a:tc>
              </a:tr>
              <a:tr h="597160">
                <a:tc>
                  <a:txBody>
                    <a:bodyPr/>
                    <a:lstStyle/>
                    <a:p>
                      <a:r>
                        <a:rPr lang="en-US" dirty="0" smtClean="0">
                          <a:latin typeface="Segoe UI" panose="020B0502040204020203" pitchFamily="34" charset="0"/>
                          <a:cs typeface="Segoe UI" panose="020B0502040204020203" pitchFamily="34" charset="0"/>
                        </a:rPr>
                        <a:t>Traffic</a:t>
                      </a:r>
                      <a:endParaRPr lang="en-US" dirty="0">
                        <a:latin typeface="Segoe UI" panose="020B0502040204020203" pitchFamily="34" charset="0"/>
                        <a:cs typeface="Segoe UI" panose="020B0502040204020203" pitchFamily="34" charset="0"/>
                      </a:endParaRPr>
                    </a:p>
                  </a:txBody>
                  <a:tcPr/>
                </a:tc>
                <a:tc>
                  <a:txBody>
                    <a:bodyPr/>
                    <a:lstStyle/>
                    <a:p>
                      <a:r>
                        <a:rPr lang="en-US" dirty="0" smtClean="0">
                          <a:latin typeface="Segoe UI" panose="020B0502040204020203" pitchFamily="34" charset="0"/>
                          <a:cs typeface="Segoe UI" panose="020B0502040204020203" pitchFamily="34" charset="0"/>
                        </a:rPr>
                        <a:t>Analyzing patterns of traffic conditions, traffic flow graphs and event reports.</a:t>
                      </a:r>
                      <a:endParaRPr lang="en-US" dirty="0">
                        <a:latin typeface="Segoe UI" panose="020B0502040204020203" pitchFamily="34" charset="0"/>
                        <a:cs typeface="Segoe UI" panose="020B0502040204020203" pitchFamily="34" charset="0"/>
                      </a:endParaRPr>
                    </a:p>
                  </a:txBody>
                  <a:tcPr/>
                </a:tc>
              </a:tr>
              <a:tr h="597160">
                <a:tc>
                  <a:txBody>
                    <a:bodyPr/>
                    <a:lstStyle/>
                    <a:p>
                      <a:r>
                        <a:rPr lang="en-US" dirty="0" smtClean="0">
                          <a:latin typeface="Segoe UI" panose="020B0502040204020203" pitchFamily="34" charset="0"/>
                          <a:cs typeface="Segoe UI" panose="020B0502040204020203" pitchFamily="34" charset="0"/>
                        </a:rPr>
                        <a:t>Energy and Utilities</a:t>
                      </a:r>
                      <a:endParaRPr lang="en-US" dirty="0">
                        <a:latin typeface="Segoe UI" panose="020B0502040204020203" pitchFamily="34" charset="0"/>
                        <a:cs typeface="Segoe UI" panose="020B0502040204020203" pitchFamily="34" charset="0"/>
                      </a:endParaRPr>
                    </a:p>
                  </a:txBody>
                  <a:tcPr/>
                </a:tc>
                <a:tc>
                  <a:txBody>
                    <a:bodyPr/>
                    <a:lstStyle/>
                    <a:p>
                      <a:r>
                        <a:rPr lang="en-US" dirty="0" smtClean="0">
                          <a:latin typeface="Segoe UI" panose="020B0502040204020203" pitchFamily="34" charset="0"/>
                          <a:cs typeface="Segoe UI" panose="020B0502040204020203" pitchFamily="34" charset="0"/>
                        </a:rPr>
                        <a:t>IBM is</a:t>
                      </a:r>
                      <a:r>
                        <a:rPr lang="en-US" baseline="0" dirty="0" smtClean="0">
                          <a:latin typeface="Segoe UI" panose="020B0502040204020203" pitchFamily="34" charset="0"/>
                          <a:cs typeface="Segoe UI" panose="020B0502040204020203" pitchFamily="34" charset="0"/>
                        </a:rPr>
                        <a:t> helping utilities add a layer of digital intelligence to their grids.</a:t>
                      </a:r>
                    </a:p>
                  </a:txBody>
                  <a:tcPr/>
                </a:tc>
              </a:tr>
              <a:tr h="853085">
                <a:tc>
                  <a:txBody>
                    <a:bodyPr/>
                    <a:lstStyle/>
                    <a:p>
                      <a:r>
                        <a:rPr lang="en-US" dirty="0" smtClean="0">
                          <a:latin typeface="Segoe UI" panose="020B0502040204020203" pitchFamily="34" charset="0"/>
                          <a:cs typeface="Segoe UI" panose="020B0502040204020203" pitchFamily="34" charset="0"/>
                        </a:rPr>
                        <a:t>Public  safety</a:t>
                      </a:r>
                      <a:endParaRPr lang="en-US" dirty="0">
                        <a:latin typeface="Segoe UI" panose="020B0502040204020203" pitchFamily="34" charset="0"/>
                        <a:cs typeface="Segoe UI" panose="020B0502040204020203" pitchFamily="34" charset="0"/>
                      </a:endParaRPr>
                    </a:p>
                  </a:txBody>
                  <a:tcPr/>
                </a:tc>
                <a:tc>
                  <a:txBody>
                    <a:bodyPr/>
                    <a:lstStyle/>
                    <a:p>
                      <a:r>
                        <a:rPr lang="en-US" dirty="0" smtClean="0">
                          <a:latin typeface="Segoe UI" panose="020B0502040204020203" pitchFamily="34" charset="0"/>
                          <a:cs typeface="Segoe UI" panose="020B0502040204020203" pitchFamily="34" charset="0"/>
                        </a:rPr>
                        <a:t>Unified view across crime,</a:t>
                      </a:r>
                      <a:r>
                        <a:rPr lang="en-US" baseline="0" dirty="0" smtClean="0">
                          <a:latin typeface="Segoe UI" panose="020B0502040204020203" pitchFamily="34" charset="0"/>
                          <a:cs typeface="Segoe UI" panose="020B0502040204020203" pitchFamily="34" charset="0"/>
                        </a:rPr>
                        <a:t> emergency management, terrorism, etc. data sources to protect citizens, business and government.</a:t>
                      </a:r>
                      <a:endParaRPr lang="en-US" dirty="0">
                        <a:latin typeface="Segoe UI" panose="020B0502040204020203" pitchFamily="34" charset="0"/>
                        <a:cs typeface="Segoe UI" panose="020B0502040204020203" pitchFamily="34" charset="0"/>
                      </a:endParaRPr>
                    </a:p>
                  </a:txBody>
                  <a:tcPr/>
                </a:tc>
              </a:tr>
              <a:tr h="691634">
                <a:tc>
                  <a:txBody>
                    <a:bodyPr/>
                    <a:lstStyle/>
                    <a:p>
                      <a:r>
                        <a:rPr lang="en-US" dirty="0" smtClean="0">
                          <a:latin typeface="Segoe UI" panose="020B0502040204020203" pitchFamily="34" charset="0"/>
                          <a:cs typeface="Segoe UI" panose="020B0502040204020203" pitchFamily="34" charset="0"/>
                        </a:rPr>
                        <a:t>Water</a:t>
                      </a:r>
                      <a:r>
                        <a:rPr lang="en-US" baseline="0" dirty="0" smtClean="0">
                          <a:latin typeface="Segoe UI" panose="020B0502040204020203" pitchFamily="34" charset="0"/>
                          <a:cs typeface="Segoe UI" panose="020B0502040204020203" pitchFamily="34" charset="0"/>
                        </a:rPr>
                        <a:t> solution</a:t>
                      </a:r>
                      <a:endParaRPr lang="en-US" dirty="0">
                        <a:latin typeface="Segoe UI" panose="020B0502040204020203" pitchFamily="34" charset="0"/>
                        <a:cs typeface="Segoe UI" panose="020B0502040204020203" pitchFamily="34" charset="0"/>
                      </a:endParaRPr>
                    </a:p>
                  </a:txBody>
                  <a:tcPr/>
                </a:tc>
                <a:tc>
                  <a:txBody>
                    <a:bodyPr/>
                    <a:lstStyle/>
                    <a:p>
                      <a:r>
                        <a:rPr lang="en-US" dirty="0" smtClean="0">
                          <a:latin typeface="Segoe UI" panose="020B0502040204020203" pitchFamily="34" charset="0"/>
                          <a:cs typeface="Segoe UI" panose="020B0502040204020203" pitchFamily="34" charset="0"/>
                        </a:rPr>
                        <a:t>Visibility across</a:t>
                      </a:r>
                      <a:r>
                        <a:rPr lang="en-US" baseline="0" dirty="0" smtClean="0">
                          <a:latin typeface="Segoe UI" panose="020B0502040204020203" pitchFamily="34" charset="0"/>
                          <a:cs typeface="Segoe UI" panose="020B0502040204020203" pitchFamily="34" charset="0"/>
                        </a:rPr>
                        <a:t> the water network to improve operational planning and prioritization and to monitor water quality.</a:t>
                      </a:r>
                    </a:p>
                  </a:txBody>
                  <a:tcPr/>
                </a:tc>
              </a:tr>
              <a:tr h="853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 UI" panose="020B0502040204020203" pitchFamily="34" charset="0"/>
                          <a:cs typeface="Segoe UI" panose="020B0502040204020203" pitchFamily="34" charset="0"/>
                        </a:rPr>
                        <a:t>Education</a:t>
                      </a:r>
                    </a:p>
                    <a:p>
                      <a:endParaRPr lang="en-US" dirty="0">
                        <a:latin typeface="Segoe UI" panose="020B0502040204020203" pitchFamily="34" charset="0"/>
                        <a:cs typeface="Segoe UI" panose="020B0502040204020203"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 UI" panose="020B0502040204020203" pitchFamily="34" charset="0"/>
                          <a:cs typeface="Segoe UI" panose="020B0502040204020203" pitchFamily="34" charset="0"/>
                        </a:rPr>
                        <a:t>Analytics,</a:t>
                      </a:r>
                      <a:r>
                        <a:rPr lang="en-US" baseline="0" dirty="0" smtClean="0">
                          <a:latin typeface="Segoe UI" panose="020B0502040204020203" pitchFamily="34" charset="0"/>
                          <a:cs typeface="Segoe UI" panose="020B0502040204020203" pitchFamily="34" charset="0"/>
                        </a:rPr>
                        <a:t> cloud computing and early warning prediction can make education system smarter</a:t>
                      </a:r>
                      <a:endParaRPr lang="en-US" dirty="0" smtClean="0">
                        <a:latin typeface="Segoe UI" panose="020B0502040204020203" pitchFamily="34" charset="0"/>
                        <a:cs typeface="Segoe UI" panose="020B0502040204020203" pitchFamily="34" charset="0"/>
                      </a:endParaRPr>
                    </a:p>
                    <a:p>
                      <a:endParaRPr lang="en-US" baseline="0" dirty="0" smtClean="0">
                        <a:latin typeface="Segoe UI" panose="020B0502040204020203" pitchFamily="34" charset="0"/>
                        <a:cs typeface="Segoe UI" panose="020B0502040204020203" pitchFamily="34" charset="0"/>
                      </a:endParaRPr>
                    </a:p>
                  </a:txBody>
                  <a:tcPr/>
                </a:tc>
              </a:tr>
            </a:tbl>
          </a:graphicData>
        </a:graphic>
      </p:graphicFrame>
      <p:pic>
        <p:nvPicPr>
          <p:cNvPr id="5" name="~PP3227.WAV">
            <a:hlinkClick r:id="" action="ppaction://media"/>
          </p:cNvPr>
          <p:cNvPicPr>
            <a:picLocks noRot="1" noChangeAspect="1"/>
          </p:cNvPicPr>
          <p:nvPr>
            <a:wavAudioFile r:embed="rId1" name="~PP3227.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2901839489"/>
      </p:ext>
    </p:extLst>
  </p:cSld>
  <p:clrMapOvr>
    <a:masterClrMapping/>
  </p:clrMapOvr>
  <p:transition spd="slow" advTm="271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flipV="1">
            <a:off x="0" y="0"/>
            <a:ext cx="12192000" cy="6858000"/>
          </a:xfrm>
          <a:prstGeom prst="rect">
            <a:avLst/>
          </a:prstGeom>
        </p:spPr>
      </p:pic>
      <p:sp>
        <p:nvSpPr>
          <p:cNvPr id="3" name="TextBox 2"/>
          <p:cNvSpPr txBox="1"/>
          <p:nvPr/>
        </p:nvSpPr>
        <p:spPr>
          <a:xfrm>
            <a:off x="5508339" y="504361"/>
            <a:ext cx="1175322"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Goal</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814951" y="1852066"/>
            <a:ext cx="10291200" cy="3693319"/>
          </a:xfrm>
          <a:prstGeom prst="rect">
            <a:avLst/>
          </a:prstGeom>
          <a:noFill/>
        </p:spPr>
        <p:txBody>
          <a:bodyPr wrap="square" rtlCol="0">
            <a:spAutoFit/>
          </a:bodyPr>
          <a:lstStyle/>
          <a:p>
            <a:pPr algn="just"/>
            <a:r>
              <a:rPr lang="en-US" sz="2400" dirty="0" smtClean="0">
                <a:solidFill>
                  <a:schemeClr val="bg1"/>
                </a:solidFill>
                <a:latin typeface="Segoe UI" panose="020B0502040204020203" pitchFamily="34" charset="0"/>
                <a:cs typeface="Segoe UI" panose="020B0502040204020203" pitchFamily="34" charset="0"/>
              </a:rPr>
              <a:t>We will formulate model of a miniature of city. </a:t>
            </a:r>
          </a:p>
          <a:p>
            <a:pPr algn="just"/>
            <a:endParaRPr lang="en-US" sz="2400" dirty="0" smtClean="0">
              <a:solidFill>
                <a:schemeClr val="bg1"/>
              </a:solidFill>
              <a:latin typeface="Segoe UI" panose="020B0502040204020203" pitchFamily="34" charset="0"/>
              <a:cs typeface="Segoe UI" panose="020B0502040204020203" pitchFamily="34" charset="0"/>
            </a:endParaRPr>
          </a:p>
          <a:p>
            <a:pPr algn="just"/>
            <a:r>
              <a:rPr lang="en-US" sz="2400" dirty="0" smtClean="0">
                <a:solidFill>
                  <a:schemeClr val="bg1"/>
                </a:solidFill>
                <a:latin typeface="Segoe UI" panose="020B0502040204020203" pitchFamily="34" charset="0"/>
                <a:cs typeface="Segoe UI" panose="020B0502040204020203" pitchFamily="34" charset="0"/>
              </a:rPr>
              <a:t>The model will be incorporated with different types of sensors like light detectors, fire detectors, drainage-overflow detectors, gas-leakage detectors, temperature detectors, etc. </a:t>
            </a:r>
          </a:p>
          <a:p>
            <a:pPr algn="just"/>
            <a:endParaRPr lang="en-US" sz="2400" dirty="0" smtClean="0">
              <a:solidFill>
                <a:schemeClr val="bg1"/>
              </a:solidFill>
              <a:latin typeface="Segoe UI" panose="020B0502040204020203" pitchFamily="34" charset="0"/>
              <a:cs typeface="Segoe UI" panose="020B0502040204020203" pitchFamily="34" charset="0"/>
            </a:endParaRPr>
          </a:p>
          <a:p>
            <a:pPr algn="just"/>
            <a:r>
              <a:rPr lang="en-US" sz="2400" dirty="0" smtClean="0">
                <a:solidFill>
                  <a:schemeClr val="bg1"/>
                </a:solidFill>
                <a:latin typeface="Segoe UI" panose="020B0502040204020203" pitchFamily="34" charset="0"/>
                <a:cs typeface="Segoe UI" panose="020B0502040204020203" pitchFamily="34" charset="0"/>
              </a:rPr>
              <a:t>The software will encompass an API of map implemented and will demonstrate the visual representation of the data received on the equivalent map of the city. </a:t>
            </a:r>
          </a:p>
          <a:p>
            <a:endParaRPr lang="en-US" dirty="0">
              <a:solidFill>
                <a:schemeClr val="bg1"/>
              </a:solidFill>
              <a:latin typeface="Segoe UI" panose="020B0502040204020203" pitchFamily="34" charset="0"/>
              <a:cs typeface="Segoe UI" panose="020B0502040204020203" pitchFamily="34" charset="0"/>
            </a:endParaRPr>
          </a:p>
        </p:txBody>
      </p:sp>
      <p:pic>
        <p:nvPicPr>
          <p:cNvPr id="5" name="~PP2329.WAV">
            <a:hlinkClick r:id="" action="ppaction://media"/>
          </p:cNvPr>
          <p:cNvPicPr>
            <a:picLocks noRot="1" noChangeAspect="1"/>
          </p:cNvPicPr>
          <p:nvPr>
            <a:wavAudioFile r:embed="rId1" name="~PP2329.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55392359"/>
      </p:ext>
    </p:extLst>
  </p:cSld>
  <p:clrMapOvr>
    <a:masterClrMapping/>
  </p:clrMapOvr>
  <p:transition spd="slow" advTm="31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flipH="1">
            <a:off x="0" y="0"/>
            <a:ext cx="12192000" cy="6858000"/>
          </a:xfrm>
          <a:prstGeom prst="rect">
            <a:avLst/>
          </a:prstGeom>
        </p:spPr>
      </p:pic>
      <p:sp>
        <p:nvSpPr>
          <p:cNvPr id="3" name="TextBox 2"/>
          <p:cNvSpPr txBox="1"/>
          <p:nvPr/>
        </p:nvSpPr>
        <p:spPr>
          <a:xfrm>
            <a:off x="3885940" y="504361"/>
            <a:ext cx="4420121"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System Architecture</a:t>
            </a:r>
          </a:p>
        </p:txBody>
      </p:sp>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329491" y="1411739"/>
            <a:ext cx="7533019" cy="5246768"/>
          </a:xfrm>
          <a:prstGeom prst="rect">
            <a:avLst/>
          </a:prstGeom>
        </p:spPr>
      </p:pic>
      <p:pic>
        <p:nvPicPr>
          <p:cNvPr id="6" name="~PP1228.WAV">
            <a:hlinkClick r:id="" action="ppaction://media"/>
          </p:cNvPr>
          <p:cNvPicPr>
            <a:picLocks noRot="1" noChangeAspect="1"/>
          </p:cNvPicPr>
          <p:nvPr>
            <a:wavAudioFile r:embed="rId1" name="~PP1228.WAV"/>
          </p:nvPr>
        </p:nvPicPr>
        <p:blipFill>
          <a:blip r:embed="rId5"/>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524401414"/>
      </p:ext>
    </p:extLst>
  </p:cSld>
  <p:clrMapOvr>
    <a:masterClrMapping/>
  </p:clrMapOvr>
  <p:transition spd="slow" advTm="29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0" y="0"/>
            <a:ext cx="12192000" cy="6858000"/>
          </a:xfrm>
          <a:prstGeom prst="rect">
            <a:avLst/>
          </a:prstGeom>
          <a:solidFill>
            <a:srgbClr val="3D1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95241" y="3075057"/>
            <a:ext cx="2869696" cy="707886"/>
          </a:xfrm>
          <a:prstGeom prst="rect">
            <a:avLst/>
          </a:prstGeom>
          <a:noFill/>
        </p:spPr>
        <p:txBody>
          <a:bodyPr wrap="non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Functionality</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363850" y="2526005"/>
            <a:ext cx="2377493" cy="2377493"/>
          </a:xfrm>
          <a:prstGeom prst="rect">
            <a:avLst/>
          </a:prstGeom>
        </p:spPr>
      </p:pic>
      <p:pic>
        <p:nvPicPr>
          <p:cNvPr id="8" name="Picture 7"/>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7364937" y="2575146"/>
            <a:ext cx="2377493" cy="2377493"/>
          </a:xfrm>
          <a:prstGeom prst="rect">
            <a:avLst/>
          </a:prstGeom>
        </p:spPr>
      </p:pic>
      <p:pic>
        <p:nvPicPr>
          <p:cNvPr id="9" name="~PP1679.WAV">
            <a:hlinkClick r:id="" action="ppaction://media"/>
          </p:cNvPr>
          <p:cNvPicPr>
            <a:picLocks noRot="1" noChangeAspect="1"/>
          </p:cNvPicPr>
          <p:nvPr>
            <a:wavAudioFile r:embed="rId1" name="~PP1679.WAV"/>
          </p:nvPr>
        </p:nvPicPr>
        <p:blipFill>
          <a:blip r:embed="rId6"/>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3741495278"/>
      </p:ext>
    </p:extLst>
  </p:cSld>
  <p:clrMapOvr>
    <a:masterClrMapping/>
  </p:clrMapOvr>
  <p:transition spd="slow" advTm="85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0" presetClass="entr" presetSubtype="0" fill="hold" grpId="0" nodeType="after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200"/>
                            </p:stCondLst>
                            <p:childTnLst>
                              <p:par>
                                <p:cTn id="16" presetID="19" presetClass="emph" presetSubtype="0" fill="hold" grpId="1" nodeType="afterEffect">
                                  <p:stCondLst>
                                    <p:cond delay="200"/>
                                  </p:stCondLst>
                                  <p:childTnLst>
                                    <p:animClr clrSpc="rgb" dir="cw">
                                      <p:cBhvr override="childStyle">
                                        <p:cTn id="17" dur="500" fill="hold"/>
                                        <p:tgtEl>
                                          <p:spTgt spid="3"/>
                                        </p:tgtEl>
                                        <p:attrNameLst>
                                          <p:attrName>style.color</p:attrName>
                                        </p:attrNameLst>
                                      </p:cBhvr>
                                      <p:to>
                                        <a:srgbClr val="00B050"/>
                                      </p:to>
                                    </p:animClr>
                                    <p:animClr clrSpc="rgb" dir="cw">
                                      <p:cBhvr>
                                        <p:cTn id="18" dur="500" fill="hold"/>
                                        <p:tgtEl>
                                          <p:spTgt spid="3"/>
                                        </p:tgtEl>
                                        <p:attrNameLst>
                                          <p:attrName>fillcolor</p:attrName>
                                        </p:attrNameLst>
                                      </p:cBhvr>
                                      <p:to>
                                        <a:srgbClr val="00B050"/>
                                      </p:to>
                                    </p:animClr>
                                    <p:set>
                                      <p:cBhvr>
                                        <p:cTn id="19" dur="500" fill="hold"/>
                                        <p:tgtEl>
                                          <p:spTgt spid="3"/>
                                        </p:tgtEl>
                                        <p:attrNameLst>
                                          <p:attrName>fill.type</p:attrName>
                                        </p:attrNameLst>
                                      </p:cBhvr>
                                      <p:to>
                                        <p:strVal val="solid"/>
                                      </p:to>
                                    </p:set>
                                    <p:set>
                                      <p:cBhvr>
                                        <p:cTn id="20" dur="500" fill="hold"/>
                                        <p:tgtEl>
                                          <p:spTgt spid="3"/>
                                        </p:tgtEl>
                                        <p:attrNameLst>
                                          <p:attrName>fill.on</p:attrName>
                                        </p:attrNameLst>
                                      </p:cBhvr>
                                      <p:to>
                                        <p:strVal val="true"/>
                                      </p:to>
                                    </p:set>
                                  </p:childTnLst>
                                </p:cTn>
                              </p:par>
                            </p:childTnLst>
                          </p:cTn>
                        </p:par>
                        <p:par>
                          <p:cTn id="21" fill="hold">
                            <p:stCondLst>
                              <p:cond delay="1900"/>
                            </p:stCondLst>
                            <p:childTnLst>
                              <p:par>
                                <p:cTn id="22" presetID="42" presetClass="path" presetSubtype="0" accel="50000" decel="50000" fill="hold" grpId="1" nodeType="afterEffect">
                                  <p:stCondLst>
                                    <p:cond delay="0"/>
                                  </p:stCondLst>
                                  <p:childTnLst>
                                    <p:animMotion origin="layout" path="M 1.875E-6 0 L 0.00117 -0.37222 " pathEditMode="relative" rAng="0" ptsTypes="AA">
                                      <p:cBhvr>
                                        <p:cTn id="23" dur="2000" fill="hold"/>
                                        <p:tgtEl>
                                          <p:spTgt spid="4"/>
                                        </p:tgtEl>
                                        <p:attrNameLst>
                                          <p:attrName>ppt_x</p:attrName>
                                          <p:attrName>ppt_y</p:attrName>
                                        </p:attrNameLst>
                                      </p:cBhvr>
                                      <p:rCtr x="52" y="-18611"/>
                                    </p:animMotion>
                                  </p:childTnLst>
                                </p:cTn>
                              </p:par>
                            </p:childTnLst>
                          </p:cTn>
                        </p:par>
                        <p:par>
                          <p:cTn id="24" fill="hold">
                            <p:stCondLst>
                              <p:cond delay="39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37"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900" decel="100000" fill="hold"/>
                                        <p:tgtEl>
                                          <p:spTgt spid="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34" fill="hold">
                            <p:stCondLst>
                              <p:cond delay="49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37"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900" decel="100000" fill="hold"/>
                                        <p:tgtEl>
                                          <p:spTgt spid="8"/>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44"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3" grpId="0" animBg="1"/>
      <p:bldP spid="3" grpId="1"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pic>
        <p:nvPicPr>
          <p:cNvPr id="3" name="~PP578.WAV">
            <a:hlinkClick r:id="" action="ppaction://media"/>
          </p:cNvPr>
          <p:cNvPicPr>
            <a:picLocks noRot="1" noChangeAspect="1"/>
          </p:cNvPicPr>
          <p:nvPr>
            <a:wavAudioFile r:embed="rId1" name="~PP578.WAV"/>
          </p:nvPr>
        </p:nvPicPr>
        <p:blipFill>
          <a:blip r:embed="rId4"/>
          <a:stretch>
            <a:fillRect/>
          </a:stretch>
        </p:blipFill>
        <p:spPr>
          <a:xfrm>
            <a:off x="11744325" y="6410325"/>
            <a:ext cx="304800" cy="304800"/>
          </a:xfrm>
          <a:prstGeom prst="rect">
            <a:avLst/>
          </a:prstGeom>
        </p:spPr>
      </p:pic>
    </p:spTree>
    <p:extLst>
      <p:ext uri="{BB962C8B-B14F-4D97-AF65-F5344CB8AC3E}">
        <p14:creationId xmlns="" xmlns:p14="http://schemas.microsoft.com/office/powerpoint/2010/main" val="1019856455"/>
      </p:ext>
    </p:extLst>
  </p:cSld>
  <p:clrMapOvr>
    <a:masterClrMapping/>
  </p:clrMapOvr>
  <p:transition spd="slow" advTm="289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2.2|2.4"/>
</p:tagLst>
</file>

<file path=ppt/tags/tag2.xml><?xml version="1.0" encoding="utf-8"?>
<p:tagLst xmlns:a="http://schemas.openxmlformats.org/drawingml/2006/main" xmlns:r="http://schemas.openxmlformats.org/officeDocument/2006/relationships" xmlns:p="http://schemas.openxmlformats.org/presentationml/2006/main">
  <p:tag name="TIMING" val="|2.2"/>
</p:tagLst>
</file>

<file path=ppt/tags/tag3.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609</Words>
  <Application>Microsoft Office PowerPoint</Application>
  <PresentationFormat>Custom</PresentationFormat>
  <Paragraphs>71</Paragraphs>
  <Slides>23</Slides>
  <Notes>0</Notes>
  <HiddenSlides>0</HiddenSlides>
  <MMClips>22</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Dalpat Prajapati</dc:creator>
  <cp:lastModifiedBy>jay</cp:lastModifiedBy>
  <cp:revision>28</cp:revision>
  <dcterms:created xsi:type="dcterms:W3CDTF">2014-07-22T09:54:44Z</dcterms:created>
  <dcterms:modified xsi:type="dcterms:W3CDTF">2015-04-18T04:58:00Z</dcterms:modified>
</cp:coreProperties>
</file>